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9" r:id="rId4"/>
    <p:sldId id="1091" r:id="rId5"/>
    <p:sldId id="258" r:id="rId6"/>
    <p:sldId id="260" r:id="rId7"/>
    <p:sldId id="261" r:id="rId8"/>
    <p:sldId id="264" r:id="rId9"/>
    <p:sldId id="266" r:id="rId10"/>
    <p:sldId id="270" r:id="rId11"/>
    <p:sldId id="267" r:id="rId12"/>
    <p:sldId id="269" r:id="rId13"/>
    <p:sldId id="1092" r:id="rId14"/>
    <p:sldId id="271" r:id="rId15"/>
    <p:sldId id="274"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102" autoAdjust="0"/>
    <p:restoredTop sz="94660"/>
  </p:normalViewPr>
  <p:slideViewPr>
    <p:cSldViewPr snapToGrid="0">
      <p:cViewPr varScale="1">
        <p:scale>
          <a:sx n="113" d="100"/>
          <a:sy n="113" d="100"/>
        </p:scale>
        <p:origin x="21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2D8860-6EE9-4CF1-A727-B6BDBE504FD7}" type="datetimeFigureOut">
              <a:rPr lang="en-US" smtClean="0"/>
              <a:t>7/29/2026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9C9F76-7E9A-458D-A30C-AA88CB26FA58}" type="slidenum">
              <a:rPr lang="en-US" smtClean="0"/>
              <a:t>‹#›</a:t>
            </a:fld>
            <a:endParaRPr lang="en-US"/>
          </a:p>
        </p:txBody>
      </p:sp>
    </p:spTree>
    <p:extLst>
      <p:ext uri="{BB962C8B-B14F-4D97-AF65-F5344CB8AC3E}">
        <p14:creationId xmlns:p14="http://schemas.microsoft.com/office/powerpoint/2010/main" val="2900431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p:cNvSpPr>
            <a:spLocks noGrp="1"/>
          </p:cNvSpPr>
          <p:nvPr>
            <p:ph type="dt" idx="11"/>
          </p:nvPr>
        </p:nvSpPr>
        <p:spPr/>
        <p:txBody>
          <a:bodyPr/>
          <a:lstStyle/>
          <a:p>
            <a:endParaRPr lang="en-US" dirty="0"/>
          </a:p>
        </p:txBody>
      </p:sp>
    </p:spTree>
    <p:extLst>
      <p:ext uri="{BB962C8B-B14F-4D97-AF65-F5344CB8AC3E}">
        <p14:creationId xmlns:p14="http://schemas.microsoft.com/office/powerpoint/2010/main" val="3415624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87A706B-B4E5-4A77-B938-37EBF35E053E}"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69981C-DE6A-4863-B7E0-F9D9C17E6150}" type="slidenum">
              <a:rPr lang="en-US" smtClean="0"/>
              <a:t>‹#›</a:t>
            </a:fld>
            <a:endParaRPr lang="en-US"/>
          </a:p>
        </p:txBody>
      </p:sp>
    </p:spTree>
    <p:extLst>
      <p:ext uri="{BB962C8B-B14F-4D97-AF65-F5344CB8AC3E}">
        <p14:creationId xmlns:p14="http://schemas.microsoft.com/office/powerpoint/2010/main" val="191797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7A706B-B4E5-4A77-B938-37EBF35E053E}"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69981C-DE6A-4863-B7E0-F9D9C17E6150}" type="slidenum">
              <a:rPr lang="en-US" smtClean="0"/>
              <a:t>‹#›</a:t>
            </a:fld>
            <a:endParaRPr lang="en-US"/>
          </a:p>
        </p:txBody>
      </p:sp>
    </p:spTree>
    <p:extLst>
      <p:ext uri="{BB962C8B-B14F-4D97-AF65-F5344CB8AC3E}">
        <p14:creationId xmlns:p14="http://schemas.microsoft.com/office/powerpoint/2010/main" val="3054651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7A706B-B4E5-4A77-B938-37EBF35E053E}"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69981C-DE6A-4863-B7E0-F9D9C17E6150}" type="slidenum">
              <a:rPr lang="en-US" smtClean="0"/>
              <a:t>‹#›</a:t>
            </a:fld>
            <a:endParaRPr lang="en-US"/>
          </a:p>
        </p:txBody>
      </p:sp>
    </p:spTree>
    <p:extLst>
      <p:ext uri="{BB962C8B-B14F-4D97-AF65-F5344CB8AC3E}">
        <p14:creationId xmlns:p14="http://schemas.microsoft.com/office/powerpoint/2010/main" val="3454049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7A706B-B4E5-4A77-B938-37EBF35E053E}"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69981C-DE6A-4863-B7E0-F9D9C17E6150}" type="slidenum">
              <a:rPr lang="en-US" smtClean="0"/>
              <a:t>‹#›</a:t>
            </a:fld>
            <a:endParaRPr lang="en-US"/>
          </a:p>
        </p:txBody>
      </p:sp>
    </p:spTree>
    <p:extLst>
      <p:ext uri="{BB962C8B-B14F-4D97-AF65-F5344CB8AC3E}">
        <p14:creationId xmlns:p14="http://schemas.microsoft.com/office/powerpoint/2010/main" val="4276925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87A706B-B4E5-4A77-B938-37EBF35E053E}"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69981C-DE6A-4863-B7E0-F9D9C17E6150}" type="slidenum">
              <a:rPr lang="en-US" smtClean="0"/>
              <a:t>‹#›</a:t>
            </a:fld>
            <a:endParaRPr lang="en-US"/>
          </a:p>
        </p:txBody>
      </p:sp>
    </p:spTree>
    <p:extLst>
      <p:ext uri="{BB962C8B-B14F-4D97-AF65-F5344CB8AC3E}">
        <p14:creationId xmlns:p14="http://schemas.microsoft.com/office/powerpoint/2010/main" val="1326449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87A706B-B4E5-4A77-B938-37EBF35E053E}" type="datetimeFigureOut">
              <a:rPr lang="en-US" smtClean="0"/>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69981C-DE6A-4863-B7E0-F9D9C17E6150}" type="slidenum">
              <a:rPr lang="en-US" smtClean="0"/>
              <a:t>‹#›</a:t>
            </a:fld>
            <a:endParaRPr lang="en-US"/>
          </a:p>
        </p:txBody>
      </p:sp>
    </p:spTree>
    <p:extLst>
      <p:ext uri="{BB962C8B-B14F-4D97-AF65-F5344CB8AC3E}">
        <p14:creationId xmlns:p14="http://schemas.microsoft.com/office/powerpoint/2010/main" val="2881364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7A706B-B4E5-4A77-B938-37EBF35E053E}" type="datetimeFigureOut">
              <a:rPr lang="en-US" smtClean="0"/>
              <a:t>7/29/2026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69981C-DE6A-4863-B7E0-F9D9C17E6150}" type="slidenum">
              <a:rPr lang="en-US" smtClean="0"/>
              <a:t>‹#›</a:t>
            </a:fld>
            <a:endParaRPr lang="en-US"/>
          </a:p>
        </p:txBody>
      </p:sp>
    </p:spTree>
    <p:extLst>
      <p:ext uri="{BB962C8B-B14F-4D97-AF65-F5344CB8AC3E}">
        <p14:creationId xmlns:p14="http://schemas.microsoft.com/office/powerpoint/2010/main" val="2025082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7A706B-B4E5-4A77-B938-37EBF35E053E}" type="datetimeFigureOut">
              <a:rPr lang="en-US" smtClean="0"/>
              <a:t>7/29/2026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69981C-DE6A-4863-B7E0-F9D9C17E6150}" type="slidenum">
              <a:rPr lang="en-US" smtClean="0"/>
              <a:t>‹#›</a:t>
            </a:fld>
            <a:endParaRPr lang="en-US"/>
          </a:p>
        </p:txBody>
      </p:sp>
    </p:spTree>
    <p:extLst>
      <p:ext uri="{BB962C8B-B14F-4D97-AF65-F5344CB8AC3E}">
        <p14:creationId xmlns:p14="http://schemas.microsoft.com/office/powerpoint/2010/main" val="4097891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7A706B-B4E5-4A77-B938-37EBF35E053E}" type="datetimeFigureOut">
              <a:rPr lang="en-US" smtClean="0"/>
              <a:t>7/29/2026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69981C-DE6A-4863-B7E0-F9D9C17E6150}" type="slidenum">
              <a:rPr lang="en-US" smtClean="0"/>
              <a:t>‹#›</a:t>
            </a:fld>
            <a:endParaRPr lang="en-US"/>
          </a:p>
        </p:txBody>
      </p:sp>
    </p:spTree>
    <p:extLst>
      <p:ext uri="{BB962C8B-B14F-4D97-AF65-F5344CB8AC3E}">
        <p14:creationId xmlns:p14="http://schemas.microsoft.com/office/powerpoint/2010/main" val="4093167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87A706B-B4E5-4A77-B938-37EBF35E053E}" type="datetimeFigureOut">
              <a:rPr lang="en-US" smtClean="0"/>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69981C-DE6A-4863-B7E0-F9D9C17E6150}" type="slidenum">
              <a:rPr lang="en-US" smtClean="0"/>
              <a:t>‹#›</a:t>
            </a:fld>
            <a:endParaRPr lang="en-US"/>
          </a:p>
        </p:txBody>
      </p:sp>
    </p:spTree>
    <p:extLst>
      <p:ext uri="{BB962C8B-B14F-4D97-AF65-F5344CB8AC3E}">
        <p14:creationId xmlns:p14="http://schemas.microsoft.com/office/powerpoint/2010/main" val="2110274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87A706B-B4E5-4A77-B938-37EBF35E053E}" type="datetimeFigureOut">
              <a:rPr lang="en-US" smtClean="0"/>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69981C-DE6A-4863-B7E0-F9D9C17E6150}" type="slidenum">
              <a:rPr lang="en-US" smtClean="0"/>
              <a:t>‹#›</a:t>
            </a:fld>
            <a:endParaRPr lang="en-US"/>
          </a:p>
        </p:txBody>
      </p:sp>
    </p:spTree>
    <p:extLst>
      <p:ext uri="{BB962C8B-B14F-4D97-AF65-F5344CB8AC3E}">
        <p14:creationId xmlns:p14="http://schemas.microsoft.com/office/powerpoint/2010/main" val="2811296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7A706B-B4E5-4A77-B938-37EBF35E053E}" type="datetimeFigureOut">
              <a:rPr lang="en-US" smtClean="0"/>
              <a:t>7/29/2026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69981C-DE6A-4863-B7E0-F9D9C17E6150}" type="slidenum">
              <a:rPr lang="en-US" smtClean="0"/>
              <a:t>‹#›</a:t>
            </a:fld>
            <a:endParaRPr lang="en-US"/>
          </a:p>
        </p:txBody>
      </p:sp>
    </p:spTree>
    <p:extLst>
      <p:ext uri="{BB962C8B-B14F-4D97-AF65-F5344CB8AC3E}">
        <p14:creationId xmlns:p14="http://schemas.microsoft.com/office/powerpoint/2010/main" val="2168917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hyperlink" Target="mailto:helpline@nami.org" TargetMode="External"/><Relationship Id="rId5" Type="http://schemas.openxmlformats.org/officeDocument/2006/relationships/hyperlink" Target="sms:62640" TargetMode="External"/><Relationship Id="rId4" Type="http://schemas.openxmlformats.org/officeDocument/2006/relationships/hyperlink" Target="tel:+18009506264"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4.emf"/><Relationship Id="rId5" Type="http://schemas.openxmlformats.org/officeDocument/2006/relationships/oleObject" Target="../embeddings/oleObject1.bin"/><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E803CB-6EB3-970C-036D-B5BE65B5FFE1}"/>
              </a:ext>
            </a:extLst>
          </p:cNvPr>
          <p:cNvPicPr>
            <a:picLocks noChangeAspect="1"/>
          </p:cNvPicPr>
          <p:nvPr/>
        </p:nvPicPr>
        <p:blipFill>
          <a:blip r:embed="rId2"/>
          <a:srcRect/>
          <a:stretch/>
        </p:blipFill>
        <p:spPr>
          <a:xfrm>
            <a:off x="0" y="-1805"/>
            <a:ext cx="12282616" cy="6906039"/>
          </a:xfrm>
          <a:prstGeom prst="rect">
            <a:avLst/>
          </a:prstGeom>
        </p:spPr>
      </p:pic>
      <p:sp>
        <p:nvSpPr>
          <p:cNvPr id="2" name="Title 1"/>
          <p:cNvSpPr>
            <a:spLocks noGrp="1"/>
          </p:cNvSpPr>
          <p:nvPr>
            <p:ph type="ctrTitle"/>
          </p:nvPr>
        </p:nvSpPr>
        <p:spPr>
          <a:xfrm>
            <a:off x="1569307" y="1325116"/>
            <a:ext cx="9144000" cy="754345"/>
          </a:xfrm>
        </p:spPr>
        <p:txBody>
          <a:bodyPr>
            <a:noAutofit/>
          </a:bodyPr>
          <a:lstStyle/>
          <a:p>
            <a:r>
              <a:rPr lang="en-US" sz="4400" b="1" dirty="0">
                <a:latin typeface="Arial" panose="020B0604020202020204" pitchFamily="34" charset="0"/>
                <a:cs typeface="Arial" panose="020B0604020202020204" pitchFamily="34" charset="0"/>
              </a:rPr>
              <a:t>Jackson Wellness Resources</a:t>
            </a:r>
          </a:p>
        </p:txBody>
      </p:sp>
      <p:sp>
        <p:nvSpPr>
          <p:cNvPr id="3" name="Subtitle 2"/>
          <p:cNvSpPr>
            <a:spLocks noGrp="1"/>
          </p:cNvSpPr>
          <p:nvPr>
            <p:ph type="subTitle" idx="1"/>
          </p:nvPr>
        </p:nvSpPr>
        <p:spPr>
          <a:xfrm>
            <a:off x="1569307" y="2090792"/>
            <a:ext cx="9144000" cy="431917"/>
          </a:xfrm>
        </p:spPr>
        <p:txBody>
          <a:bodyPr>
            <a:normAutofit fontScale="92500" lnSpcReduction="10000"/>
          </a:bodyPr>
          <a:lstStyle/>
          <a:p>
            <a:r>
              <a:rPr lang="en-US" sz="2800" dirty="0">
                <a:latin typeface="Arial" panose="020B0604020202020204" pitchFamily="34" charset="0"/>
                <a:cs typeface="Arial" panose="020B0604020202020204" pitchFamily="34" charset="0"/>
              </a:rPr>
              <a:t>Leader Toolkit</a:t>
            </a:r>
          </a:p>
        </p:txBody>
      </p:sp>
      <p:pic>
        <p:nvPicPr>
          <p:cNvPr id="5" name="Picture 4"/>
          <p:cNvPicPr>
            <a:picLocks noChangeAspect="1"/>
          </p:cNvPicPr>
          <p:nvPr/>
        </p:nvPicPr>
        <p:blipFill>
          <a:blip r:embed="rId3"/>
          <a:stretch>
            <a:fillRect/>
          </a:stretch>
        </p:blipFill>
        <p:spPr>
          <a:xfrm>
            <a:off x="2429674" y="3111948"/>
            <a:ext cx="7423265" cy="3203047"/>
          </a:xfrm>
          <a:prstGeom prst="rect">
            <a:avLst/>
          </a:prstGeom>
        </p:spPr>
      </p:pic>
    </p:spTree>
    <p:extLst>
      <p:ext uri="{BB962C8B-B14F-4D97-AF65-F5344CB8AC3E}">
        <p14:creationId xmlns:p14="http://schemas.microsoft.com/office/powerpoint/2010/main" val="3242278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E803CB-6EB3-970C-036D-B5BE65B5FFE1}"/>
              </a:ext>
            </a:extLst>
          </p:cNvPr>
          <p:cNvPicPr>
            <a:picLocks noChangeAspect="1"/>
          </p:cNvPicPr>
          <p:nvPr/>
        </p:nvPicPr>
        <p:blipFill>
          <a:blip r:embed="rId2"/>
          <a:srcRect/>
          <a:stretch/>
        </p:blipFill>
        <p:spPr>
          <a:xfrm>
            <a:off x="0" y="-1805"/>
            <a:ext cx="12282616" cy="6906039"/>
          </a:xfrm>
          <a:prstGeom prst="rect">
            <a:avLst/>
          </a:prstGeom>
        </p:spPr>
      </p:pic>
      <p:sp>
        <p:nvSpPr>
          <p:cNvPr id="8" name="Content Placeholder 2"/>
          <p:cNvSpPr txBox="1">
            <a:spLocks/>
          </p:cNvSpPr>
          <p:nvPr/>
        </p:nvSpPr>
        <p:spPr>
          <a:xfrm>
            <a:off x="360218" y="1627358"/>
            <a:ext cx="11109121" cy="446803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800100" lvl="1" indent="-342900" algn="l">
              <a:buFont typeface="Arial" panose="020B0604020202020204" pitchFamily="34" charset="0"/>
              <a:buChar char="•"/>
            </a:pPr>
            <a:r>
              <a:rPr lang="en-US" dirty="0">
                <a:latin typeface="Garamond" panose="02020404030301010803" pitchFamily="18" charset="0"/>
                <a:cs typeface="Arial" panose="020B0604020202020204" pitchFamily="34" charset="0"/>
              </a:rPr>
              <a:t>Mental Health and Substance Disorders – Adult, Adolescent and Child</a:t>
            </a:r>
          </a:p>
          <a:p>
            <a:pPr marL="800100" lvl="1" indent="-342900" algn="l">
              <a:buFont typeface="Arial" panose="020B0604020202020204" pitchFamily="34" charset="0"/>
              <a:buChar char="•"/>
            </a:pPr>
            <a:r>
              <a:rPr lang="en-US" dirty="0">
                <a:latin typeface="Garamond" panose="02020404030301010803" pitchFamily="18" charset="0"/>
                <a:cs typeface="Arial" panose="020B0604020202020204" pitchFamily="34" charset="0"/>
              </a:rPr>
              <a:t>Outpatient treatments rendered in a residential treatment facility are limited to 60 days per year.  There are no limits on regular outpatient visits. As well as helpline, 24 hours a day</a:t>
            </a:r>
          </a:p>
          <a:p>
            <a:pPr marL="800100" lvl="1" indent="-342900" algn="l">
              <a:buFont typeface="Arial" panose="020B0604020202020204" pitchFamily="34" charset="0"/>
              <a:buChar char="•"/>
            </a:pPr>
            <a:r>
              <a:rPr lang="en-US" dirty="0">
                <a:latin typeface="Garamond" panose="02020404030301010803" pitchFamily="18" charset="0"/>
                <a:cs typeface="Arial" panose="020B0604020202020204" pitchFamily="34" charset="0"/>
              </a:rPr>
              <a:t>Medication Assisted Treatment (MAT)</a:t>
            </a:r>
          </a:p>
          <a:p>
            <a:pPr marL="800100" lvl="1" indent="-342900" algn="l">
              <a:buFont typeface="Arial" panose="020B0604020202020204" pitchFamily="34" charset="0"/>
              <a:buChar char="•"/>
            </a:pPr>
            <a:r>
              <a:rPr lang="en-US" dirty="0">
                <a:latin typeface="Garamond" panose="02020404030301010803" pitchFamily="18" charset="0"/>
                <a:cs typeface="Arial" panose="020B0604020202020204" pitchFamily="34" charset="0"/>
              </a:rPr>
              <a:t>Emotional Health Line 24/7: specialists will talk through concerns about: Family and relationships, financial stress, anxiety and depression, other emotional challenges. </a:t>
            </a:r>
          </a:p>
          <a:p>
            <a:pPr marL="800100" lvl="1" indent="-342900" algn="l">
              <a:buFont typeface="Arial" panose="020B0604020202020204" pitchFamily="34" charset="0"/>
              <a:buChar char="•"/>
            </a:pPr>
            <a:r>
              <a:rPr lang="en-US" dirty="0">
                <a:latin typeface="Garamond" panose="02020404030301010803" pitchFamily="18" charset="0"/>
                <a:cs typeface="Arial" panose="020B0604020202020204" pitchFamily="34" charset="0"/>
              </a:rPr>
              <a:t>Search for a mental health provider</a:t>
            </a:r>
          </a:p>
          <a:p>
            <a:pPr marL="800100" lvl="1" indent="-342900" algn="l">
              <a:buFont typeface="Arial" panose="020B0604020202020204" pitchFamily="34" charset="0"/>
              <a:buChar char="•"/>
            </a:pPr>
            <a:r>
              <a:rPr lang="en-US" dirty="0">
                <a:latin typeface="Garamond" panose="02020404030301010803" pitchFamily="18" charset="0"/>
                <a:cs typeface="Arial" panose="020B0604020202020204" pitchFamily="34" charset="0"/>
              </a:rPr>
              <a:t>Find mental health providers who offer online counseling, called virtual visits</a:t>
            </a:r>
          </a:p>
          <a:p>
            <a:pPr marL="800100" lvl="1" indent="-342900" algn="l">
              <a:buFont typeface="Arial" panose="020B0604020202020204" pitchFamily="34" charset="0"/>
              <a:buChar char="•"/>
            </a:pPr>
            <a:r>
              <a:rPr lang="en-US" dirty="0">
                <a:latin typeface="Garamond" panose="02020404030301010803" pitchFamily="18" charset="0"/>
                <a:cs typeface="Arial" panose="020B0604020202020204" pitchFamily="34" charset="0"/>
              </a:rPr>
              <a:t>Get personalized support</a:t>
            </a:r>
          </a:p>
          <a:p>
            <a:pPr marL="800100" lvl="1" indent="-342900" algn="l">
              <a:buFont typeface="Arial" panose="020B0604020202020204" pitchFamily="34" charset="0"/>
              <a:buChar char="•"/>
            </a:pPr>
            <a:r>
              <a:rPr lang="en-US" dirty="0">
                <a:latin typeface="Garamond" panose="02020404030301010803" pitchFamily="18" charset="0"/>
                <a:cs typeface="Arial" panose="020B0604020202020204" pitchFamily="34" charset="0"/>
              </a:rPr>
              <a:t>Look up information about conditions, plus find screening tools, articles, videos, self-help programs and more resources</a:t>
            </a:r>
          </a:p>
          <a:p>
            <a:pPr lvl="1" algn="l"/>
            <a:endParaRPr lang="en-US" dirty="0">
              <a:latin typeface="Garamond" panose="02020404030301010803" pitchFamily="18" charset="0"/>
              <a:cs typeface="Arial" panose="020B0604020202020204" pitchFamily="34" charset="0"/>
            </a:endParaRPr>
          </a:p>
          <a:p>
            <a:pPr lvl="1" algn="l"/>
            <a:endParaRPr lang="en-US" dirty="0">
              <a:latin typeface="Garamond" panose="02020404030301010803" pitchFamily="18" charset="0"/>
              <a:cs typeface="Arial" panose="020B0604020202020204" pitchFamily="34" charset="0"/>
            </a:endParaRPr>
          </a:p>
        </p:txBody>
      </p:sp>
      <p:sp>
        <p:nvSpPr>
          <p:cNvPr id="2" name="Subtitle 2">
            <a:extLst>
              <a:ext uri="{FF2B5EF4-FFF2-40B4-BE49-F238E27FC236}">
                <a16:creationId xmlns:a16="http://schemas.microsoft.com/office/drawing/2014/main" id="{7E3CC00E-F8BA-1599-75BA-9C884D8E583E}"/>
              </a:ext>
            </a:extLst>
          </p:cNvPr>
          <p:cNvSpPr txBox="1">
            <a:spLocks/>
          </p:cNvSpPr>
          <p:nvPr/>
        </p:nvSpPr>
        <p:spPr>
          <a:xfrm>
            <a:off x="360218" y="133061"/>
            <a:ext cx="7767782" cy="68545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4400" b="1" dirty="0">
                <a:solidFill>
                  <a:schemeClr val="bg1"/>
                </a:solidFill>
                <a:latin typeface="Garamond" panose="02020404030301010803" pitchFamily="18" charset="0"/>
                <a:cs typeface="Arial" panose="020B0604020202020204" pitchFamily="34" charset="0"/>
              </a:rPr>
              <a:t>Behavioral Health with Aetna</a:t>
            </a:r>
          </a:p>
        </p:txBody>
      </p:sp>
    </p:spTree>
    <p:extLst>
      <p:ext uri="{BB962C8B-B14F-4D97-AF65-F5344CB8AC3E}">
        <p14:creationId xmlns:p14="http://schemas.microsoft.com/office/powerpoint/2010/main" val="18453868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E803CB-6EB3-970C-036D-B5BE65B5FFE1}"/>
              </a:ext>
            </a:extLst>
          </p:cNvPr>
          <p:cNvPicPr>
            <a:picLocks noChangeAspect="1"/>
          </p:cNvPicPr>
          <p:nvPr/>
        </p:nvPicPr>
        <p:blipFill>
          <a:blip r:embed="rId2"/>
          <a:srcRect/>
          <a:stretch/>
        </p:blipFill>
        <p:spPr>
          <a:xfrm>
            <a:off x="0" y="-1805"/>
            <a:ext cx="12282616" cy="6906039"/>
          </a:xfrm>
          <a:prstGeom prst="rect">
            <a:avLst/>
          </a:prstGeom>
        </p:spPr>
      </p:pic>
      <p:sp>
        <p:nvSpPr>
          <p:cNvPr id="5" name="TextBox 4"/>
          <p:cNvSpPr txBox="1"/>
          <p:nvPr/>
        </p:nvSpPr>
        <p:spPr>
          <a:xfrm>
            <a:off x="550486" y="1293326"/>
            <a:ext cx="5936845" cy="2862322"/>
          </a:xfrm>
          <a:prstGeom prst="rect">
            <a:avLst/>
          </a:prstGeom>
          <a:noFill/>
        </p:spPr>
        <p:txBody>
          <a:bodyPr wrap="square" rtlCol="0">
            <a:spAutoFit/>
          </a:bodyPr>
          <a:lstStyle/>
          <a:p>
            <a:r>
              <a:rPr lang="en-US" sz="2000" dirty="0">
                <a:ln w="0"/>
                <a:latin typeface="Garamond" panose="02020404030301010803" pitchFamily="18" charset="0"/>
                <a:cs typeface="Arial" panose="020B0604020202020204" pitchFamily="34" charset="0"/>
              </a:rPr>
              <a:t>All Jackson employees (and 5 of their family members) have free premium access to the Headspace application. </a:t>
            </a:r>
          </a:p>
          <a:p>
            <a:endParaRPr lang="en-US" sz="2000" dirty="0">
              <a:ln w="0"/>
              <a:latin typeface="Garamond" panose="02020404030301010803" pitchFamily="18" charset="0"/>
              <a:cs typeface="Arial" panose="020B0604020202020204" pitchFamily="34" charset="0"/>
            </a:endParaRPr>
          </a:p>
          <a:p>
            <a:r>
              <a:rPr lang="en-US" sz="2000" dirty="0">
                <a:ln w="0"/>
                <a:latin typeface="Garamond" panose="02020404030301010803" pitchFamily="18" charset="0"/>
                <a:cs typeface="Arial" panose="020B0604020202020204" pitchFamily="34" charset="0"/>
              </a:rPr>
              <a:t>Offering more than 1,000 hours of content designed to help manage stress &amp; anxiety, get more restful sleep, exercise mindfully, remain focused and more!</a:t>
            </a:r>
          </a:p>
          <a:p>
            <a:endParaRPr lang="en-US" sz="2000" dirty="0">
              <a:ln w="0"/>
              <a:latin typeface="Garamond" panose="02020404030301010803" pitchFamily="18" charset="0"/>
              <a:cs typeface="Arial" panose="020B0604020202020204" pitchFamily="34" charset="0"/>
            </a:endParaRPr>
          </a:p>
          <a:p>
            <a:r>
              <a:rPr lang="en-US" sz="2000" dirty="0">
                <a:ln w="0"/>
                <a:latin typeface="Garamond" panose="02020404030301010803" pitchFamily="18" charset="0"/>
                <a:cs typeface="Arial" panose="020B0604020202020204" pitchFamily="34" charset="0"/>
              </a:rPr>
              <a:t>Also includes kid-friendly modules in partnership with “</a:t>
            </a:r>
            <a:r>
              <a:rPr lang="en-US" sz="2000" dirty="0" err="1">
                <a:ln w="0"/>
                <a:latin typeface="Garamond" panose="02020404030301010803" pitchFamily="18" charset="0"/>
                <a:cs typeface="Arial" panose="020B0604020202020204" pitchFamily="34" charset="0"/>
              </a:rPr>
              <a:t>Cocomelon</a:t>
            </a:r>
            <a:r>
              <a:rPr lang="en-US" sz="2000" dirty="0">
                <a:ln w="0"/>
                <a:latin typeface="Garamond" panose="02020404030301010803" pitchFamily="18" charset="0"/>
                <a:cs typeface="Arial" panose="020B0604020202020204" pitchFamily="34" charset="0"/>
              </a:rPr>
              <a:t>” and healthy nutrition content. </a:t>
            </a:r>
          </a:p>
        </p:txBody>
      </p:sp>
      <p:pic>
        <p:nvPicPr>
          <p:cNvPr id="9" name="Picture 8"/>
          <p:cNvPicPr>
            <a:picLocks noChangeAspect="1"/>
          </p:cNvPicPr>
          <p:nvPr/>
        </p:nvPicPr>
        <p:blipFill>
          <a:blip r:embed="rId3"/>
          <a:stretch>
            <a:fillRect/>
          </a:stretch>
        </p:blipFill>
        <p:spPr>
          <a:xfrm>
            <a:off x="3875414" y="4771201"/>
            <a:ext cx="1823483" cy="1854922"/>
          </a:xfrm>
          <a:prstGeom prst="rect">
            <a:avLst/>
          </a:prstGeom>
        </p:spPr>
      </p:pic>
      <p:sp>
        <p:nvSpPr>
          <p:cNvPr id="2" name="Subtitle 2">
            <a:extLst>
              <a:ext uri="{FF2B5EF4-FFF2-40B4-BE49-F238E27FC236}">
                <a16:creationId xmlns:a16="http://schemas.microsoft.com/office/drawing/2014/main" id="{217F6870-F056-6964-F521-FF1A20AD40E2}"/>
              </a:ext>
            </a:extLst>
          </p:cNvPr>
          <p:cNvSpPr txBox="1">
            <a:spLocks/>
          </p:cNvSpPr>
          <p:nvPr/>
        </p:nvSpPr>
        <p:spPr>
          <a:xfrm>
            <a:off x="360218" y="117082"/>
            <a:ext cx="7641292" cy="63618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4000" b="1" dirty="0">
                <a:solidFill>
                  <a:schemeClr val="bg1"/>
                </a:solidFill>
                <a:latin typeface="Garamond" panose="02020404030301010803" pitchFamily="18" charset="0"/>
                <a:cs typeface="Arial" panose="020B0604020202020204" pitchFamily="34" charset="0"/>
              </a:rPr>
              <a:t>Headspace</a:t>
            </a:r>
          </a:p>
        </p:txBody>
      </p:sp>
      <p:pic>
        <p:nvPicPr>
          <p:cNvPr id="7" name="Picture 6">
            <a:extLst>
              <a:ext uri="{FF2B5EF4-FFF2-40B4-BE49-F238E27FC236}">
                <a16:creationId xmlns:a16="http://schemas.microsoft.com/office/drawing/2014/main" id="{95E222CD-F225-4863-9B6F-E147720274BA}"/>
              </a:ext>
            </a:extLst>
          </p:cNvPr>
          <p:cNvPicPr>
            <a:picLocks noChangeAspect="1"/>
          </p:cNvPicPr>
          <p:nvPr/>
        </p:nvPicPr>
        <p:blipFill>
          <a:blip r:embed="rId4"/>
          <a:stretch>
            <a:fillRect/>
          </a:stretch>
        </p:blipFill>
        <p:spPr>
          <a:xfrm>
            <a:off x="6918124" y="1117600"/>
            <a:ext cx="5117877" cy="5104211"/>
          </a:xfrm>
          <a:prstGeom prst="rect">
            <a:avLst/>
          </a:prstGeom>
        </p:spPr>
      </p:pic>
      <p:sp>
        <p:nvSpPr>
          <p:cNvPr id="10" name="TextBox 9">
            <a:extLst>
              <a:ext uri="{FF2B5EF4-FFF2-40B4-BE49-F238E27FC236}">
                <a16:creationId xmlns:a16="http://schemas.microsoft.com/office/drawing/2014/main" id="{C18BEAE2-C8AA-4C02-B310-D31F4F4B470C}"/>
              </a:ext>
            </a:extLst>
          </p:cNvPr>
          <p:cNvSpPr txBox="1"/>
          <p:nvPr/>
        </p:nvSpPr>
        <p:spPr>
          <a:xfrm>
            <a:off x="630315" y="6021756"/>
            <a:ext cx="3165270" cy="400110"/>
          </a:xfrm>
          <a:prstGeom prst="rect">
            <a:avLst/>
          </a:prstGeom>
          <a:noFill/>
        </p:spPr>
        <p:txBody>
          <a:bodyPr wrap="square" rtlCol="0">
            <a:spAutoFit/>
          </a:bodyPr>
          <a:lstStyle/>
          <a:p>
            <a:r>
              <a:rPr lang="en-US" sz="2000" b="1" dirty="0">
                <a:ln w="0"/>
                <a:solidFill>
                  <a:schemeClr val="accent1">
                    <a:lumMod val="75000"/>
                  </a:schemeClr>
                </a:solidFill>
                <a:latin typeface="Arial" panose="020B0604020202020204" pitchFamily="34" charset="0"/>
                <a:cs typeface="Arial" panose="020B0604020202020204" pitchFamily="34" charset="0"/>
              </a:rPr>
              <a:t>Scan here to get started</a:t>
            </a:r>
          </a:p>
        </p:txBody>
      </p:sp>
    </p:spTree>
    <p:extLst>
      <p:ext uri="{BB962C8B-B14F-4D97-AF65-F5344CB8AC3E}">
        <p14:creationId xmlns:p14="http://schemas.microsoft.com/office/powerpoint/2010/main" val="33535404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E803CB-6EB3-970C-036D-B5BE65B5FFE1}"/>
              </a:ext>
            </a:extLst>
          </p:cNvPr>
          <p:cNvPicPr>
            <a:picLocks noChangeAspect="1"/>
          </p:cNvPicPr>
          <p:nvPr/>
        </p:nvPicPr>
        <p:blipFill>
          <a:blip r:embed="rId2"/>
          <a:srcRect/>
          <a:stretch/>
        </p:blipFill>
        <p:spPr>
          <a:xfrm>
            <a:off x="0" y="-1805"/>
            <a:ext cx="12282616" cy="6906039"/>
          </a:xfrm>
          <a:prstGeom prst="rect">
            <a:avLst/>
          </a:prstGeom>
        </p:spPr>
      </p:pic>
      <p:sp>
        <p:nvSpPr>
          <p:cNvPr id="2" name="Subtitle 2">
            <a:extLst>
              <a:ext uri="{FF2B5EF4-FFF2-40B4-BE49-F238E27FC236}">
                <a16:creationId xmlns:a16="http://schemas.microsoft.com/office/drawing/2014/main" id="{1C7FDE24-2B01-BFBF-F9DB-537D0BBEFBC7}"/>
              </a:ext>
            </a:extLst>
          </p:cNvPr>
          <p:cNvSpPr txBox="1">
            <a:spLocks/>
          </p:cNvSpPr>
          <p:nvPr/>
        </p:nvSpPr>
        <p:spPr>
          <a:xfrm>
            <a:off x="360218" y="248520"/>
            <a:ext cx="7641292" cy="4319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3600" b="1" dirty="0">
                <a:solidFill>
                  <a:schemeClr val="bg1"/>
                </a:solidFill>
                <a:latin typeface="Garamond" panose="02020404030301010803" pitchFamily="18" charset="0"/>
                <a:cs typeface="Arial" panose="020B0604020202020204" pitchFamily="34" charset="0"/>
              </a:rPr>
              <a:t>NAMI – Mental Health </a:t>
            </a:r>
          </a:p>
        </p:txBody>
      </p:sp>
      <p:pic>
        <p:nvPicPr>
          <p:cNvPr id="5" name="Picture 4">
            <a:extLst>
              <a:ext uri="{FF2B5EF4-FFF2-40B4-BE49-F238E27FC236}">
                <a16:creationId xmlns:a16="http://schemas.microsoft.com/office/drawing/2014/main" id="{49804120-71D6-4C83-820B-E3C722757849}"/>
              </a:ext>
            </a:extLst>
          </p:cNvPr>
          <p:cNvPicPr>
            <a:picLocks noChangeAspect="1"/>
          </p:cNvPicPr>
          <p:nvPr/>
        </p:nvPicPr>
        <p:blipFill>
          <a:blip r:embed="rId3"/>
          <a:stretch>
            <a:fillRect/>
          </a:stretch>
        </p:blipFill>
        <p:spPr>
          <a:xfrm>
            <a:off x="2819804" y="4763682"/>
            <a:ext cx="7641292" cy="1845798"/>
          </a:xfrm>
          <a:prstGeom prst="rect">
            <a:avLst/>
          </a:prstGeom>
        </p:spPr>
      </p:pic>
      <p:sp>
        <p:nvSpPr>
          <p:cNvPr id="10" name="TextBox 9">
            <a:extLst>
              <a:ext uri="{FF2B5EF4-FFF2-40B4-BE49-F238E27FC236}">
                <a16:creationId xmlns:a16="http://schemas.microsoft.com/office/drawing/2014/main" id="{D1F57DFB-573B-42C6-AA90-B7436BA2DF25}"/>
              </a:ext>
            </a:extLst>
          </p:cNvPr>
          <p:cNvSpPr txBox="1"/>
          <p:nvPr/>
        </p:nvSpPr>
        <p:spPr>
          <a:xfrm>
            <a:off x="592819" y="1426431"/>
            <a:ext cx="11302847" cy="1015663"/>
          </a:xfrm>
          <a:prstGeom prst="rect">
            <a:avLst/>
          </a:prstGeom>
          <a:noFill/>
        </p:spPr>
        <p:txBody>
          <a:bodyPr wrap="square" rtlCol="0">
            <a:spAutoFit/>
          </a:bodyPr>
          <a:lstStyle/>
          <a:p>
            <a:r>
              <a:rPr lang="en-US" sz="2000" dirty="0">
                <a:ln w="0"/>
                <a:latin typeface="Arial" panose="020B0604020202020204" pitchFamily="34" charset="0"/>
                <a:cs typeface="Arial" panose="020B0604020202020204" pitchFamily="34" charset="0"/>
              </a:rPr>
              <a:t>As part of our commitment to our employees, we are proud to support the National Alliance on Mental Illness (NAMI) and their incredible work in advocacy, education, and access to mental health resources.</a:t>
            </a:r>
          </a:p>
        </p:txBody>
      </p:sp>
      <p:sp>
        <p:nvSpPr>
          <p:cNvPr id="11" name="TextBox 10">
            <a:extLst>
              <a:ext uri="{FF2B5EF4-FFF2-40B4-BE49-F238E27FC236}">
                <a16:creationId xmlns:a16="http://schemas.microsoft.com/office/drawing/2014/main" id="{711AE32D-50B2-4650-B3B4-014DF4A55352}"/>
              </a:ext>
            </a:extLst>
          </p:cNvPr>
          <p:cNvSpPr txBox="1"/>
          <p:nvPr/>
        </p:nvSpPr>
        <p:spPr>
          <a:xfrm>
            <a:off x="2686050" y="2967335"/>
            <a:ext cx="6661149" cy="1200329"/>
          </a:xfrm>
          <a:prstGeom prst="rect">
            <a:avLst/>
          </a:prstGeom>
          <a:noFill/>
        </p:spPr>
        <p:txBody>
          <a:bodyPr wrap="square">
            <a:spAutoFit/>
          </a:bodyPr>
          <a:lstStyle/>
          <a:p>
            <a:r>
              <a:rPr lang="en-US" b="0" i="0" dirty="0">
                <a:solidFill>
                  <a:schemeClr val="accent1">
                    <a:lumMod val="75000"/>
                  </a:schemeClr>
                </a:solidFill>
                <a:effectLst/>
                <a:latin typeface="Garamond" panose="02020404030301010803" pitchFamily="18" charset="0"/>
              </a:rPr>
              <a:t>NAMI </a:t>
            </a:r>
            <a:r>
              <a:rPr lang="en-US" b="0" i="0" dirty="0" err="1">
                <a:solidFill>
                  <a:schemeClr val="accent1">
                    <a:lumMod val="75000"/>
                  </a:schemeClr>
                </a:solidFill>
                <a:effectLst/>
                <a:latin typeface="Garamond" panose="02020404030301010803" pitchFamily="18" charset="0"/>
              </a:rPr>
              <a:t>HelpLine</a:t>
            </a:r>
            <a:r>
              <a:rPr lang="en-US" b="0" i="0" dirty="0">
                <a:solidFill>
                  <a:schemeClr val="accent1">
                    <a:lumMod val="75000"/>
                  </a:schemeClr>
                </a:solidFill>
                <a:effectLst/>
                <a:latin typeface="Garamond" panose="02020404030301010803" pitchFamily="18" charset="0"/>
              </a:rPr>
              <a:t> is available Monday through Friday,  10 a.m. – 10 p.m.  Call </a:t>
            </a:r>
            <a:r>
              <a:rPr lang="en-US" b="1" i="0" u="none" strike="noStrike" dirty="0">
                <a:solidFill>
                  <a:schemeClr val="accent1">
                    <a:lumMod val="75000"/>
                  </a:schemeClr>
                </a:solidFill>
                <a:effectLst/>
                <a:latin typeface="Garamond" panose="02020404030301010803" pitchFamily="18" charset="0"/>
                <a:hlinkClick r:id="rId4">
                  <a:extLst>
                    <a:ext uri="{A12FA001-AC4F-418D-AE19-62706E023703}">
                      <ahyp:hlinkClr xmlns:ahyp="http://schemas.microsoft.com/office/drawing/2018/hyperlinkcolor" val="tx"/>
                    </a:ext>
                  </a:extLst>
                </a:hlinkClick>
              </a:rPr>
              <a:t>800-950-6264</a:t>
            </a:r>
            <a:r>
              <a:rPr lang="en-US" b="0" i="0" dirty="0">
                <a:solidFill>
                  <a:schemeClr val="accent1">
                    <a:lumMod val="75000"/>
                  </a:schemeClr>
                </a:solidFill>
                <a:effectLst/>
                <a:latin typeface="Garamond" panose="02020404030301010803" pitchFamily="18" charset="0"/>
              </a:rPr>
              <a:t>, text “NAMI” to </a:t>
            </a:r>
            <a:r>
              <a:rPr lang="en-US" b="1" i="0" u="none" strike="noStrike" dirty="0">
                <a:solidFill>
                  <a:schemeClr val="accent1">
                    <a:lumMod val="75000"/>
                  </a:schemeClr>
                </a:solidFill>
                <a:effectLst/>
                <a:latin typeface="Garamond" panose="02020404030301010803" pitchFamily="18" charset="0"/>
                <a:hlinkClick r:id="rId5">
                  <a:extLst>
                    <a:ext uri="{A12FA001-AC4F-418D-AE19-62706E023703}">
                      <ahyp:hlinkClr xmlns:ahyp="http://schemas.microsoft.com/office/drawing/2018/hyperlinkcolor" val="tx"/>
                    </a:ext>
                  </a:extLst>
                </a:hlinkClick>
              </a:rPr>
              <a:t>62640</a:t>
            </a:r>
            <a:r>
              <a:rPr lang="en-US" b="0" i="0" dirty="0">
                <a:solidFill>
                  <a:schemeClr val="accent1">
                    <a:lumMod val="75000"/>
                  </a:schemeClr>
                </a:solidFill>
                <a:effectLst/>
                <a:latin typeface="Garamond" panose="02020404030301010803" pitchFamily="18" charset="0"/>
              </a:rPr>
              <a:t>, or email: </a:t>
            </a:r>
            <a:r>
              <a:rPr lang="en-US" b="0" i="0" dirty="0">
                <a:solidFill>
                  <a:schemeClr val="accent1">
                    <a:lumMod val="75000"/>
                  </a:schemeClr>
                </a:solidFill>
                <a:effectLst/>
                <a:latin typeface="Garamond" panose="02020404030301010803" pitchFamily="18" charset="0"/>
                <a:hlinkClick r:id="rId6"/>
              </a:rPr>
              <a:t>helpline@nami.org</a:t>
            </a:r>
            <a:endParaRPr lang="en-US" b="0" i="0" dirty="0">
              <a:solidFill>
                <a:schemeClr val="accent1">
                  <a:lumMod val="75000"/>
                </a:schemeClr>
              </a:solidFill>
              <a:effectLst/>
              <a:latin typeface="Garamond" panose="02020404030301010803" pitchFamily="18" charset="0"/>
            </a:endParaRPr>
          </a:p>
          <a:p>
            <a:endParaRPr lang="en-US" dirty="0">
              <a:solidFill>
                <a:schemeClr val="accent1">
                  <a:lumMod val="75000"/>
                </a:schemeClr>
              </a:solidFill>
              <a:latin typeface="Garamond" panose="02020404030301010803" pitchFamily="18" charset="0"/>
            </a:endParaRPr>
          </a:p>
          <a:p>
            <a:r>
              <a:rPr lang="en-US" b="0" i="0" dirty="0">
                <a:solidFill>
                  <a:schemeClr val="accent1">
                    <a:lumMod val="75000"/>
                  </a:schemeClr>
                </a:solidFill>
                <a:effectLst/>
                <a:latin typeface="Garamond" panose="02020404030301010803" pitchFamily="18" charset="0"/>
              </a:rPr>
              <a:t>In a crisis, call or text: 988 (available 24/7)</a:t>
            </a:r>
            <a:endParaRPr lang="en-US" dirty="0">
              <a:solidFill>
                <a:schemeClr val="accent1">
                  <a:lumMod val="75000"/>
                </a:schemeClr>
              </a:solidFill>
              <a:latin typeface="Garamond" panose="02020404030301010803" pitchFamily="18" charset="0"/>
            </a:endParaRPr>
          </a:p>
        </p:txBody>
      </p:sp>
    </p:spTree>
    <p:extLst>
      <p:ext uri="{BB962C8B-B14F-4D97-AF65-F5344CB8AC3E}">
        <p14:creationId xmlns:p14="http://schemas.microsoft.com/office/powerpoint/2010/main" val="2701124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E803CB-6EB3-970C-036D-B5BE65B5FFE1}"/>
              </a:ext>
            </a:extLst>
          </p:cNvPr>
          <p:cNvPicPr>
            <a:picLocks noChangeAspect="1"/>
          </p:cNvPicPr>
          <p:nvPr/>
        </p:nvPicPr>
        <p:blipFill>
          <a:blip r:embed="rId2"/>
          <a:srcRect/>
          <a:stretch/>
        </p:blipFill>
        <p:spPr>
          <a:xfrm>
            <a:off x="0" y="-1805"/>
            <a:ext cx="12282616" cy="6906039"/>
          </a:xfrm>
          <a:prstGeom prst="rect">
            <a:avLst/>
          </a:prstGeom>
        </p:spPr>
      </p:pic>
      <p:pic>
        <p:nvPicPr>
          <p:cNvPr id="7" name="Picture 6"/>
          <p:cNvPicPr>
            <a:picLocks noChangeAspect="1"/>
          </p:cNvPicPr>
          <p:nvPr/>
        </p:nvPicPr>
        <p:blipFill>
          <a:blip r:embed="rId3"/>
          <a:stretch>
            <a:fillRect/>
          </a:stretch>
        </p:blipFill>
        <p:spPr>
          <a:xfrm>
            <a:off x="631506" y="2744507"/>
            <a:ext cx="8961115" cy="3572128"/>
          </a:xfrm>
          <a:prstGeom prst="rect">
            <a:avLst/>
          </a:prstGeom>
        </p:spPr>
      </p:pic>
      <p:sp>
        <p:nvSpPr>
          <p:cNvPr id="8" name="TextBox 7"/>
          <p:cNvSpPr txBox="1"/>
          <p:nvPr/>
        </p:nvSpPr>
        <p:spPr>
          <a:xfrm>
            <a:off x="395284" y="1358529"/>
            <a:ext cx="9433561" cy="707886"/>
          </a:xfrm>
          <a:prstGeom prst="rect">
            <a:avLst/>
          </a:prstGeom>
          <a:noFill/>
        </p:spPr>
        <p:txBody>
          <a:bodyPr wrap="square" rtlCol="0">
            <a:spAutoFit/>
          </a:bodyPr>
          <a:lstStyle/>
          <a:p>
            <a:r>
              <a:rPr lang="en-US" sz="2000" dirty="0">
                <a:latin typeface="Garamond" panose="02020404030301010803" pitchFamily="18" charset="0"/>
                <a:cs typeface="Arial" panose="020B0604020202020204" pitchFamily="34" charset="0"/>
              </a:rPr>
              <a:t>Employees can enjoy free monthly virtual meditation, on the third Wednesday of every month. </a:t>
            </a:r>
            <a:r>
              <a:rPr lang="en-US" sz="2000" b="1" dirty="0">
                <a:latin typeface="Garamond" panose="02020404030301010803" pitchFamily="18" charset="0"/>
                <a:cs typeface="Arial" panose="020B0604020202020204" pitchFamily="34" charset="0"/>
              </a:rPr>
              <a:t>Link found on JacksonBenefits.org</a:t>
            </a:r>
          </a:p>
        </p:txBody>
      </p:sp>
      <p:pic>
        <p:nvPicPr>
          <p:cNvPr id="9" name="Picture 8"/>
          <p:cNvPicPr>
            <a:picLocks noChangeAspect="1"/>
          </p:cNvPicPr>
          <p:nvPr/>
        </p:nvPicPr>
        <p:blipFill rotWithShape="1">
          <a:blip r:embed="rId4"/>
          <a:srcRect r="10388" b="14053"/>
          <a:stretch/>
        </p:blipFill>
        <p:spPr>
          <a:xfrm>
            <a:off x="9828845" y="5382597"/>
            <a:ext cx="2116827" cy="933254"/>
          </a:xfrm>
          <a:prstGeom prst="rect">
            <a:avLst/>
          </a:prstGeom>
        </p:spPr>
      </p:pic>
      <p:sp>
        <p:nvSpPr>
          <p:cNvPr id="2" name="Subtitle 2">
            <a:extLst>
              <a:ext uri="{FF2B5EF4-FFF2-40B4-BE49-F238E27FC236}">
                <a16:creationId xmlns:a16="http://schemas.microsoft.com/office/drawing/2014/main" id="{1C7FDE24-2B01-BFBF-F9DB-537D0BBEFBC7}"/>
              </a:ext>
            </a:extLst>
          </p:cNvPr>
          <p:cNvSpPr txBox="1">
            <a:spLocks/>
          </p:cNvSpPr>
          <p:nvPr/>
        </p:nvSpPr>
        <p:spPr>
          <a:xfrm>
            <a:off x="360218" y="248520"/>
            <a:ext cx="7641292" cy="4319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3600" b="1" dirty="0">
                <a:solidFill>
                  <a:schemeClr val="bg1"/>
                </a:solidFill>
                <a:latin typeface="Garamond" panose="02020404030301010803" pitchFamily="18" charset="0"/>
                <a:cs typeface="Arial" panose="020B0604020202020204" pitchFamily="34" charset="0"/>
              </a:rPr>
              <a:t>Kula for Karma</a:t>
            </a:r>
          </a:p>
        </p:txBody>
      </p:sp>
    </p:spTree>
    <p:extLst>
      <p:ext uri="{BB962C8B-B14F-4D97-AF65-F5344CB8AC3E}">
        <p14:creationId xmlns:p14="http://schemas.microsoft.com/office/powerpoint/2010/main" val="25239602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E803CB-6EB3-970C-036D-B5BE65B5FFE1}"/>
              </a:ext>
            </a:extLst>
          </p:cNvPr>
          <p:cNvPicPr>
            <a:picLocks noChangeAspect="1"/>
          </p:cNvPicPr>
          <p:nvPr/>
        </p:nvPicPr>
        <p:blipFill>
          <a:blip r:embed="rId2"/>
          <a:srcRect/>
          <a:stretch/>
        </p:blipFill>
        <p:spPr>
          <a:xfrm>
            <a:off x="0" y="-1805"/>
            <a:ext cx="12282616" cy="6906039"/>
          </a:xfrm>
          <a:prstGeom prst="rect">
            <a:avLst/>
          </a:prstGeom>
        </p:spPr>
      </p:pic>
      <p:sp>
        <p:nvSpPr>
          <p:cNvPr id="5" name="TextBox 4"/>
          <p:cNvSpPr txBox="1"/>
          <p:nvPr/>
        </p:nvSpPr>
        <p:spPr>
          <a:xfrm>
            <a:off x="1003686" y="2310896"/>
            <a:ext cx="6997824" cy="2677656"/>
          </a:xfrm>
          <a:prstGeom prst="rect">
            <a:avLst/>
          </a:prstGeom>
          <a:noFill/>
        </p:spPr>
        <p:txBody>
          <a:bodyPr wrap="square" rtlCol="0">
            <a:spAutoFit/>
          </a:bodyPr>
          <a:lstStyle/>
          <a:p>
            <a:pPr marL="285750" indent="-285750">
              <a:buFont typeface="Arial" panose="020B0604020202020204" pitchFamily="34" charset="0"/>
              <a:buChar char="•"/>
            </a:pPr>
            <a:r>
              <a:rPr lang="en-US" sz="2800" dirty="0">
                <a:latin typeface="Garamond" panose="02020404030301010803" pitchFamily="18" charset="0"/>
                <a:cs typeface="Arial" panose="020B0604020202020204" pitchFamily="34" charset="0"/>
              </a:rPr>
              <a:t>Jackson North: 2</a:t>
            </a:r>
            <a:r>
              <a:rPr lang="en-US" sz="2800" baseline="30000" dirty="0">
                <a:latin typeface="Garamond" panose="02020404030301010803" pitchFamily="18" charset="0"/>
                <a:cs typeface="Arial" panose="020B0604020202020204" pitchFamily="34" charset="0"/>
              </a:rPr>
              <a:t>nd</a:t>
            </a:r>
            <a:r>
              <a:rPr lang="en-US" sz="2800" dirty="0">
                <a:latin typeface="Garamond" panose="02020404030301010803" pitchFamily="18" charset="0"/>
                <a:cs typeface="Arial" panose="020B0604020202020204" pitchFamily="34" charset="0"/>
              </a:rPr>
              <a:t> Floor Zen Room</a:t>
            </a:r>
          </a:p>
          <a:p>
            <a:pPr marL="285750" indent="-285750">
              <a:buFont typeface="Arial" panose="020B0604020202020204" pitchFamily="34" charset="0"/>
              <a:buChar char="•"/>
            </a:pPr>
            <a:r>
              <a:rPr lang="en-US" sz="2800" dirty="0">
                <a:latin typeface="Garamond" panose="02020404030301010803" pitchFamily="18" charset="0"/>
                <a:cs typeface="Arial" panose="020B0604020202020204" pitchFamily="34" charset="0"/>
              </a:rPr>
              <a:t>Holtz: Tranquility Room # 7077</a:t>
            </a:r>
          </a:p>
          <a:p>
            <a:pPr marL="285750" indent="-285750">
              <a:buFont typeface="Arial" panose="020B0604020202020204" pitchFamily="34" charset="0"/>
              <a:buChar char="•"/>
            </a:pPr>
            <a:r>
              <a:rPr lang="en-US" sz="2800" dirty="0">
                <a:latin typeface="Garamond" panose="02020404030301010803" pitchFamily="18" charset="0"/>
                <a:cs typeface="Arial" panose="020B0604020202020204" pitchFamily="34" charset="0"/>
              </a:rPr>
              <a:t>Lynn Rehab: 3</a:t>
            </a:r>
            <a:r>
              <a:rPr lang="en-US" sz="2800" baseline="30000" dirty="0">
                <a:latin typeface="Garamond" panose="02020404030301010803" pitchFamily="18" charset="0"/>
                <a:cs typeface="Arial" panose="020B0604020202020204" pitchFamily="34" charset="0"/>
              </a:rPr>
              <a:t>rd</a:t>
            </a:r>
            <a:r>
              <a:rPr lang="en-US" sz="2800" dirty="0">
                <a:latin typeface="Garamond" panose="02020404030301010803" pitchFamily="18" charset="0"/>
                <a:cs typeface="Arial" panose="020B0604020202020204" pitchFamily="34" charset="0"/>
              </a:rPr>
              <a:t> Floor Tranquility Room</a:t>
            </a:r>
          </a:p>
          <a:p>
            <a:pPr marL="285750" indent="-285750">
              <a:buFont typeface="Arial" panose="020B0604020202020204" pitchFamily="34" charset="0"/>
              <a:buChar char="•"/>
            </a:pPr>
            <a:r>
              <a:rPr lang="en-US" sz="2800" dirty="0">
                <a:latin typeface="Garamond" panose="02020404030301010803" pitchFamily="18" charset="0"/>
                <a:cs typeface="Arial" panose="020B0604020202020204" pitchFamily="34" charset="0"/>
              </a:rPr>
              <a:t>Ryder Trauma: T448</a:t>
            </a:r>
          </a:p>
          <a:p>
            <a:pPr marL="285750" indent="-285750">
              <a:buFont typeface="Arial" panose="020B0604020202020204" pitchFamily="34" charset="0"/>
              <a:buChar char="•"/>
            </a:pPr>
            <a:r>
              <a:rPr lang="en-US" sz="2800" dirty="0">
                <a:latin typeface="Garamond" panose="02020404030301010803" pitchFamily="18" charset="0"/>
                <a:cs typeface="Arial" panose="020B0604020202020204" pitchFamily="34" charset="0"/>
              </a:rPr>
              <a:t>Jackson West: 4</a:t>
            </a:r>
            <a:r>
              <a:rPr lang="en-US" sz="2800" baseline="30000" dirty="0">
                <a:latin typeface="Garamond" panose="02020404030301010803" pitchFamily="18" charset="0"/>
                <a:cs typeface="Arial" panose="020B0604020202020204" pitchFamily="34" charset="0"/>
              </a:rPr>
              <a:t>th</a:t>
            </a:r>
            <a:r>
              <a:rPr lang="en-US" sz="2800" dirty="0">
                <a:latin typeface="Garamond" panose="02020404030301010803" pitchFamily="18" charset="0"/>
                <a:cs typeface="Arial" panose="020B0604020202020204" pitchFamily="34" charset="0"/>
              </a:rPr>
              <a:t> Floor Tranquility Room</a:t>
            </a:r>
          </a:p>
          <a:p>
            <a:pPr marL="285750" indent="-285750">
              <a:buFont typeface="Arial" panose="020B0604020202020204" pitchFamily="34" charset="0"/>
              <a:buChar char="•"/>
            </a:pPr>
            <a:r>
              <a:rPr lang="en-US" sz="2800" dirty="0">
                <a:latin typeface="Garamond" panose="02020404030301010803" pitchFamily="18" charset="0"/>
                <a:cs typeface="Arial" panose="020B0604020202020204" pitchFamily="34" charset="0"/>
              </a:rPr>
              <a:t>Behavioral Health: 2048</a:t>
            </a:r>
          </a:p>
        </p:txBody>
      </p:sp>
      <p:sp>
        <p:nvSpPr>
          <p:cNvPr id="2" name="Subtitle 2">
            <a:extLst>
              <a:ext uri="{FF2B5EF4-FFF2-40B4-BE49-F238E27FC236}">
                <a16:creationId xmlns:a16="http://schemas.microsoft.com/office/drawing/2014/main" id="{AF9559A1-11EF-9951-D9B1-85C2B50380A7}"/>
              </a:ext>
            </a:extLst>
          </p:cNvPr>
          <p:cNvSpPr txBox="1">
            <a:spLocks/>
          </p:cNvSpPr>
          <p:nvPr/>
        </p:nvSpPr>
        <p:spPr>
          <a:xfrm>
            <a:off x="360218" y="248520"/>
            <a:ext cx="7641292" cy="4319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800" b="1" dirty="0">
                <a:solidFill>
                  <a:schemeClr val="bg1"/>
                </a:solidFill>
                <a:latin typeface="Garamond" panose="02020404030301010803" pitchFamily="18" charset="0"/>
                <a:cs typeface="Arial" panose="020B0604020202020204" pitchFamily="34" charset="0"/>
              </a:rPr>
              <a:t>Systemwide Zen Dens</a:t>
            </a:r>
          </a:p>
        </p:txBody>
      </p:sp>
      <p:pic>
        <p:nvPicPr>
          <p:cNvPr id="9" name="Picture 8">
            <a:extLst>
              <a:ext uri="{FF2B5EF4-FFF2-40B4-BE49-F238E27FC236}">
                <a16:creationId xmlns:a16="http://schemas.microsoft.com/office/drawing/2014/main" id="{4EC8D254-BFF1-3F7B-F4D7-7BCEB69F276D}"/>
              </a:ext>
            </a:extLst>
          </p:cNvPr>
          <p:cNvPicPr>
            <a:picLocks noChangeAspect="1"/>
          </p:cNvPicPr>
          <p:nvPr/>
        </p:nvPicPr>
        <p:blipFill>
          <a:blip r:embed="rId3"/>
          <a:stretch>
            <a:fillRect/>
          </a:stretch>
        </p:blipFill>
        <p:spPr>
          <a:xfrm>
            <a:off x="8300764" y="2169165"/>
            <a:ext cx="2887550" cy="2961118"/>
          </a:xfrm>
          <a:prstGeom prst="rect">
            <a:avLst/>
          </a:prstGeom>
        </p:spPr>
      </p:pic>
    </p:spTree>
    <p:extLst>
      <p:ext uri="{BB962C8B-B14F-4D97-AF65-F5344CB8AC3E}">
        <p14:creationId xmlns:p14="http://schemas.microsoft.com/office/powerpoint/2010/main" val="26297390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E803CB-6EB3-970C-036D-B5BE65B5FFE1}"/>
              </a:ext>
            </a:extLst>
          </p:cNvPr>
          <p:cNvPicPr>
            <a:picLocks noChangeAspect="1"/>
          </p:cNvPicPr>
          <p:nvPr/>
        </p:nvPicPr>
        <p:blipFill>
          <a:blip r:embed="rId2"/>
          <a:srcRect/>
          <a:stretch/>
        </p:blipFill>
        <p:spPr>
          <a:xfrm>
            <a:off x="0" y="-1805"/>
            <a:ext cx="12282616" cy="6906039"/>
          </a:xfrm>
          <a:prstGeom prst="rect">
            <a:avLst/>
          </a:prstGeom>
        </p:spPr>
      </p:pic>
      <p:sp>
        <p:nvSpPr>
          <p:cNvPr id="5" name="TextBox 4"/>
          <p:cNvSpPr txBox="1"/>
          <p:nvPr/>
        </p:nvSpPr>
        <p:spPr>
          <a:xfrm>
            <a:off x="654457" y="1866164"/>
            <a:ext cx="6828557" cy="3170099"/>
          </a:xfrm>
          <a:prstGeom prst="rect">
            <a:avLst/>
          </a:prstGeom>
          <a:noFill/>
        </p:spPr>
        <p:txBody>
          <a:bodyPr wrap="square" rtlCol="0">
            <a:spAutoFit/>
          </a:bodyPr>
          <a:lstStyle/>
          <a:p>
            <a:r>
              <a:rPr lang="en-US" sz="3200" dirty="0">
                <a:latin typeface="Garamond" panose="02020404030301010803" pitchFamily="18" charset="0"/>
                <a:cs typeface="Arial" panose="020B0604020202020204" pitchFamily="34" charset="0"/>
              </a:rPr>
              <a:t>Bringing Wellness to the Units! </a:t>
            </a:r>
          </a:p>
          <a:p>
            <a:endParaRPr lang="en-US" sz="2800" dirty="0">
              <a:latin typeface="Garamond" panose="02020404030301010803" pitchFamily="18" charset="0"/>
              <a:cs typeface="Arial" panose="020B0604020202020204" pitchFamily="34" charset="0"/>
            </a:endParaRPr>
          </a:p>
          <a:p>
            <a:r>
              <a:rPr lang="en-US" sz="2800" dirty="0">
                <a:latin typeface="Garamond" panose="02020404030301010803" pitchFamily="18" charset="0"/>
                <a:cs typeface="Arial" panose="020B0604020202020204" pitchFamily="34" charset="0"/>
              </a:rPr>
              <a:t>Wellness Wednesdays, third Wednesday of every month, hosting in unit chair massages in addition to CARE on Call counselors for either group therapy or one on one sessions as desired.</a:t>
            </a:r>
          </a:p>
        </p:txBody>
      </p:sp>
      <p:pic>
        <p:nvPicPr>
          <p:cNvPr id="8" name="Picture 7"/>
          <p:cNvPicPr>
            <a:picLocks noChangeAspect="1"/>
          </p:cNvPicPr>
          <p:nvPr/>
        </p:nvPicPr>
        <p:blipFill>
          <a:blip r:embed="rId3"/>
          <a:stretch>
            <a:fillRect/>
          </a:stretch>
        </p:blipFill>
        <p:spPr>
          <a:xfrm>
            <a:off x="8485045" y="1265280"/>
            <a:ext cx="2420043" cy="2490759"/>
          </a:xfrm>
          <a:prstGeom prst="ellipse">
            <a:avLst/>
          </a:prstGeom>
          <a:ln>
            <a:noFill/>
          </a:ln>
          <a:effectLst>
            <a:softEdge rad="112500"/>
          </a:effectLst>
        </p:spPr>
      </p:pic>
      <p:pic>
        <p:nvPicPr>
          <p:cNvPr id="1032" name="Picture 8" descr="37,700+ Counseling Stock Illustrations, Royalty-Free Vector Graphics &amp; Clip  Art - iStock | Counselor, Therapy, Family counsel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7471" y="3756039"/>
            <a:ext cx="3115192" cy="2473830"/>
          </a:xfrm>
          <a:prstGeom prst="rect">
            <a:avLst/>
          </a:prstGeom>
          <a:noFill/>
          <a:extLst>
            <a:ext uri="{909E8E84-426E-40DD-AFC4-6F175D3DCCD1}">
              <a14:hiddenFill xmlns:a14="http://schemas.microsoft.com/office/drawing/2010/main">
                <a:solidFill>
                  <a:srgbClr val="FFFFFF"/>
                </a:solidFill>
              </a14:hiddenFill>
            </a:ext>
          </a:extLst>
        </p:spPr>
      </p:pic>
      <p:sp>
        <p:nvSpPr>
          <p:cNvPr id="2" name="Subtitle 2">
            <a:extLst>
              <a:ext uri="{FF2B5EF4-FFF2-40B4-BE49-F238E27FC236}">
                <a16:creationId xmlns:a16="http://schemas.microsoft.com/office/drawing/2014/main" id="{37D1488E-6865-11D0-9BAA-A42F1D4CCCFF}"/>
              </a:ext>
            </a:extLst>
          </p:cNvPr>
          <p:cNvSpPr txBox="1">
            <a:spLocks/>
          </p:cNvSpPr>
          <p:nvPr/>
        </p:nvSpPr>
        <p:spPr>
          <a:xfrm>
            <a:off x="360218" y="163853"/>
            <a:ext cx="7937115" cy="63201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3600" b="1" dirty="0">
                <a:solidFill>
                  <a:schemeClr val="bg1"/>
                </a:solidFill>
                <a:latin typeface="Garamond" panose="02020404030301010803" pitchFamily="18" charset="0"/>
                <a:cs typeface="Arial" panose="020B0604020202020204" pitchFamily="34" charset="0"/>
              </a:rPr>
              <a:t>Wellness on Wheels</a:t>
            </a:r>
          </a:p>
        </p:txBody>
      </p:sp>
    </p:spTree>
    <p:extLst>
      <p:ext uri="{BB962C8B-B14F-4D97-AF65-F5344CB8AC3E}">
        <p14:creationId xmlns:p14="http://schemas.microsoft.com/office/powerpoint/2010/main" val="36175771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E803CB-6EB3-970C-036D-B5BE65B5FFE1}"/>
              </a:ext>
            </a:extLst>
          </p:cNvPr>
          <p:cNvPicPr>
            <a:picLocks noChangeAspect="1"/>
          </p:cNvPicPr>
          <p:nvPr/>
        </p:nvPicPr>
        <p:blipFill>
          <a:blip r:embed="rId2"/>
          <a:srcRect/>
          <a:stretch/>
        </p:blipFill>
        <p:spPr>
          <a:xfrm>
            <a:off x="0" y="-10118"/>
            <a:ext cx="12282616" cy="6906039"/>
          </a:xfrm>
          <a:prstGeom prst="rect">
            <a:avLst/>
          </a:prstGeom>
        </p:spPr>
      </p:pic>
      <p:sp>
        <p:nvSpPr>
          <p:cNvPr id="6" name="Subtitle 2"/>
          <p:cNvSpPr>
            <a:spLocks noGrp="1"/>
          </p:cNvSpPr>
          <p:nvPr>
            <p:ph type="subTitle" idx="1"/>
          </p:nvPr>
        </p:nvSpPr>
        <p:spPr>
          <a:xfrm>
            <a:off x="1220280" y="1774300"/>
            <a:ext cx="9674371" cy="1668601"/>
          </a:xfrm>
        </p:spPr>
        <p:txBody>
          <a:bodyPr>
            <a:noAutofit/>
          </a:bodyPr>
          <a:lstStyle/>
          <a:p>
            <a:r>
              <a:rPr lang="en-US" sz="2800" dirty="0">
                <a:latin typeface="Arial" panose="020B0604020202020204" pitchFamily="34" charset="0"/>
                <a:cs typeface="Arial" panose="020B0604020202020204" pitchFamily="34" charset="0"/>
              </a:rPr>
              <a:t>For more information, please contact your benefits team at </a:t>
            </a:r>
            <a:br>
              <a:rPr lang="en-US" sz="2800" dirty="0">
                <a:solidFill>
                  <a:schemeClr val="accent1">
                    <a:lumMod val="50000"/>
                  </a:schemeClr>
                </a:solidFill>
                <a:latin typeface="Arial" panose="020B0604020202020204" pitchFamily="34" charset="0"/>
                <a:cs typeface="Arial" panose="020B0604020202020204" pitchFamily="34" charset="0"/>
              </a:rPr>
            </a:br>
            <a:r>
              <a:rPr lang="en-US" sz="2800" b="1" dirty="0">
                <a:solidFill>
                  <a:srgbClr val="00B0F0"/>
                </a:solidFill>
                <a:latin typeface="Arial" panose="020B0604020202020204" pitchFamily="34" charset="0"/>
                <a:cs typeface="Arial" panose="020B0604020202020204" pitchFamily="34" charset="0"/>
              </a:rPr>
              <a:t>HR-Benefits@jhsmiami.org </a:t>
            </a:r>
            <a:r>
              <a:rPr lang="en-US" sz="2800" dirty="0">
                <a:latin typeface="Arial" panose="020B0604020202020204" pitchFamily="34" charset="0"/>
                <a:cs typeface="Arial" panose="020B0604020202020204" pitchFamily="34" charset="0"/>
              </a:rPr>
              <a:t>or </a:t>
            </a:r>
            <a:r>
              <a:rPr lang="en-US" sz="2800" b="1" dirty="0">
                <a:solidFill>
                  <a:srgbClr val="00B0F0"/>
                </a:solidFill>
                <a:latin typeface="Arial" panose="020B0604020202020204" pitchFamily="34" charset="0"/>
                <a:cs typeface="Arial" panose="020B0604020202020204" pitchFamily="34" charset="0"/>
              </a:rPr>
              <a:t>786-466-2970</a:t>
            </a:r>
            <a:r>
              <a:rPr lang="en-US" sz="2800" dirty="0">
                <a:solidFill>
                  <a:schemeClr val="accent1">
                    <a:lumMod val="50000"/>
                  </a:schemeClr>
                </a:solidFill>
                <a:latin typeface="Arial" panose="020B0604020202020204" pitchFamily="34" charset="0"/>
                <a:cs typeface="Arial" panose="020B0604020202020204" pitchFamily="34" charset="0"/>
              </a:rPr>
              <a:t>.</a:t>
            </a:r>
          </a:p>
          <a:p>
            <a:endParaRPr lang="en-US" sz="2000" b="1" dirty="0">
              <a:solidFill>
                <a:schemeClr val="accent1">
                  <a:lumMod val="50000"/>
                </a:schemeClr>
              </a:solidFill>
              <a:latin typeface="Arial" panose="020B0604020202020204" pitchFamily="34" charset="0"/>
              <a:cs typeface="Arial" panose="020B0604020202020204" pitchFamily="34" charset="0"/>
            </a:endParaRPr>
          </a:p>
          <a:p>
            <a:r>
              <a:rPr lang="en-US" sz="2800" b="1" dirty="0" err="1">
                <a:solidFill>
                  <a:srgbClr val="00B0F0"/>
                </a:solidFill>
                <a:latin typeface="Arial" panose="020B0604020202020204" pitchFamily="34" charset="0"/>
                <a:cs typeface="Arial" panose="020B0604020202020204" pitchFamily="34" charset="0"/>
              </a:rPr>
              <a:t>JacksonBenefits.org</a:t>
            </a:r>
            <a:endParaRPr lang="en-US" sz="2800" b="1" dirty="0">
              <a:solidFill>
                <a:srgbClr val="00B0F0"/>
              </a:solidFill>
              <a:latin typeface="Arial" panose="020B0604020202020204" pitchFamily="34" charset="0"/>
              <a:cs typeface="Arial" panose="020B0604020202020204" pitchFamily="34" charset="0"/>
            </a:endParaRPr>
          </a:p>
        </p:txBody>
      </p:sp>
      <p:sp>
        <p:nvSpPr>
          <p:cNvPr id="7" name="Rectangle 6"/>
          <p:cNvSpPr/>
          <p:nvPr/>
        </p:nvSpPr>
        <p:spPr>
          <a:xfrm>
            <a:off x="4960950" y="4469948"/>
            <a:ext cx="2193033" cy="1668601"/>
          </a:xfrm>
          <a:prstGeom prst="rect">
            <a:avLst/>
          </a:prstGeom>
          <a:blipFill rotWithShape="1">
            <a:blip r:embed="rId3"/>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8" name="Rectangle 7"/>
          <p:cNvSpPr/>
          <p:nvPr/>
        </p:nvSpPr>
        <p:spPr>
          <a:xfrm>
            <a:off x="7749593" y="4469948"/>
            <a:ext cx="1750742" cy="1890670"/>
          </a:xfrm>
          <a:prstGeom prst="rect">
            <a:avLst/>
          </a:prstGeom>
          <a:blipFill rotWithShape="1">
            <a:blip r:embed="rId4"/>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9" name="Rectangle 8"/>
          <p:cNvSpPr/>
          <p:nvPr/>
        </p:nvSpPr>
        <p:spPr>
          <a:xfrm>
            <a:off x="2617010" y="4485719"/>
            <a:ext cx="1748330" cy="1874899"/>
          </a:xfrm>
          <a:prstGeom prst="rect">
            <a:avLst/>
          </a:prstGeom>
          <a:blipFill rotWithShape="1">
            <a:blip r:embed="rId5"/>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2" name="Subtitle 2">
            <a:extLst>
              <a:ext uri="{FF2B5EF4-FFF2-40B4-BE49-F238E27FC236}">
                <a16:creationId xmlns:a16="http://schemas.microsoft.com/office/drawing/2014/main" id="{2FD654A5-8998-9F8D-8C88-ED6E7294451A}"/>
              </a:ext>
            </a:extLst>
          </p:cNvPr>
          <p:cNvSpPr txBox="1">
            <a:spLocks/>
          </p:cNvSpPr>
          <p:nvPr/>
        </p:nvSpPr>
        <p:spPr>
          <a:xfrm>
            <a:off x="360218" y="248520"/>
            <a:ext cx="7641292" cy="4319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800" b="1" dirty="0">
                <a:solidFill>
                  <a:schemeClr val="bg1"/>
                </a:solidFill>
                <a:latin typeface="Arial" panose="020B0604020202020204" pitchFamily="34" charset="0"/>
                <a:cs typeface="Arial" panose="020B0604020202020204" pitchFamily="34" charset="0"/>
              </a:rPr>
              <a:t>Contact Us</a:t>
            </a:r>
          </a:p>
        </p:txBody>
      </p:sp>
    </p:spTree>
    <p:extLst>
      <p:ext uri="{BB962C8B-B14F-4D97-AF65-F5344CB8AC3E}">
        <p14:creationId xmlns:p14="http://schemas.microsoft.com/office/powerpoint/2010/main" val="4242608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E803CB-6EB3-970C-036D-B5BE65B5FFE1}"/>
              </a:ext>
            </a:extLst>
          </p:cNvPr>
          <p:cNvPicPr>
            <a:picLocks noChangeAspect="1"/>
          </p:cNvPicPr>
          <p:nvPr/>
        </p:nvPicPr>
        <p:blipFill>
          <a:blip r:embed="rId2"/>
          <a:srcRect/>
          <a:stretch/>
        </p:blipFill>
        <p:spPr>
          <a:xfrm>
            <a:off x="0" y="-1805"/>
            <a:ext cx="12282616" cy="6906039"/>
          </a:xfrm>
          <a:prstGeom prst="rect">
            <a:avLst/>
          </a:prstGeom>
        </p:spPr>
      </p:pic>
      <p:sp>
        <p:nvSpPr>
          <p:cNvPr id="9" name="Rectangle 8"/>
          <p:cNvSpPr/>
          <p:nvPr/>
        </p:nvSpPr>
        <p:spPr>
          <a:xfrm>
            <a:off x="276387" y="226813"/>
            <a:ext cx="7162025" cy="523220"/>
          </a:xfrm>
          <a:prstGeom prst="rect">
            <a:avLst/>
          </a:prstGeom>
        </p:spPr>
        <p:txBody>
          <a:bodyPr wrap="none">
            <a:spAutoFit/>
          </a:bodyPr>
          <a:lstStyle/>
          <a:p>
            <a:r>
              <a:rPr lang="en-US" sz="2800" b="1" dirty="0">
                <a:solidFill>
                  <a:schemeClr val="bg1"/>
                </a:solidFill>
                <a:latin typeface="Arial" panose="020B0604020202020204" pitchFamily="34" charset="0"/>
                <a:cs typeface="Arial" panose="020B0604020202020204" pitchFamily="34" charset="0"/>
              </a:rPr>
              <a:t>Recognizing Distress Among Employees</a:t>
            </a:r>
          </a:p>
        </p:txBody>
      </p:sp>
      <p:sp>
        <p:nvSpPr>
          <p:cNvPr id="3" name="TextBox 2">
            <a:extLst>
              <a:ext uri="{FF2B5EF4-FFF2-40B4-BE49-F238E27FC236}">
                <a16:creationId xmlns:a16="http://schemas.microsoft.com/office/drawing/2014/main" id="{3D283CA4-FC6C-85C9-9AEF-49030D7329A6}"/>
              </a:ext>
            </a:extLst>
          </p:cNvPr>
          <p:cNvSpPr txBox="1"/>
          <p:nvPr/>
        </p:nvSpPr>
        <p:spPr>
          <a:xfrm>
            <a:off x="563463" y="1256459"/>
            <a:ext cx="3949542" cy="430887"/>
          </a:xfrm>
          <a:prstGeom prst="rect">
            <a:avLst/>
          </a:prstGeom>
          <a:noFill/>
        </p:spPr>
        <p:txBody>
          <a:bodyPr wrap="square">
            <a:spAutoFit/>
          </a:bodyPr>
          <a:lstStyle/>
          <a:p>
            <a:pPr lvl="0">
              <a:defRPr/>
            </a:pPr>
            <a:r>
              <a:rPr lang="en-US" sz="2200" b="1" dirty="0">
                <a:solidFill>
                  <a:srgbClr val="00B0F0"/>
                </a:solidFill>
                <a:latin typeface="Arial" panose="020B0604020202020204" pitchFamily="34" charset="0"/>
                <a:cs typeface="Arial" panose="020B0604020202020204" pitchFamily="34" charset="0"/>
              </a:rPr>
              <a:t>Early Signs of Distress</a:t>
            </a:r>
          </a:p>
        </p:txBody>
      </p:sp>
      <p:sp>
        <p:nvSpPr>
          <p:cNvPr id="5" name="TextBox 4">
            <a:extLst>
              <a:ext uri="{FF2B5EF4-FFF2-40B4-BE49-F238E27FC236}">
                <a16:creationId xmlns:a16="http://schemas.microsoft.com/office/drawing/2014/main" id="{D54E3A79-0D2D-17FA-EE84-96AE3EAD8A0E}"/>
              </a:ext>
            </a:extLst>
          </p:cNvPr>
          <p:cNvSpPr txBox="1"/>
          <p:nvPr/>
        </p:nvSpPr>
        <p:spPr>
          <a:xfrm>
            <a:off x="583783" y="1718124"/>
            <a:ext cx="3949542" cy="1631216"/>
          </a:xfrm>
          <a:prstGeom prst="rect">
            <a:avLst/>
          </a:prstGeom>
          <a:noFill/>
        </p:spPr>
        <p:txBody>
          <a:bodyPr wrap="square">
            <a:spAutoFit/>
          </a:bodyPr>
          <a:lstStyle/>
          <a:p>
            <a:pPr lvl="0">
              <a:defRPr/>
            </a:pPr>
            <a:r>
              <a:rPr lang="en-US" sz="2000" dirty="0">
                <a:solidFill>
                  <a:prstClr val="black"/>
                </a:solidFill>
                <a:latin typeface="Garamond" panose="02020404030301010803" pitchFamily="18" charset="0"/>
                <a:cs typeface="Arial" panose="020B0604020202020204" pitchFamily="34" charset="0"/>
              </a:rPr>
              <a:t>Person seems different</a:t>
            </a:r>
          </a:p>
          <a:p>
            <a:pPr marL="342900" lvl="0" indent="-342900">
              <a:buFontTx/>
              <a:buChar char="-"/>
              <a:defRPr/>
            </a:pPr>
            <a:r>
              <a:rPr lang="en-US" sz="2000" dirty="0">
                <a:solidFill>
                  <a:prstClr val="black"/>
                </a:solidFill>
                <a:latin typeface="Garamond" panose="02020404030301010803" pitchFamily="18" charset="0"/>
                <a:cs typeface="Arial" panose="020B0604020202020204" pitchFamily="34" charset="0"/>
              </a:rPr>
              <a:t>Behavior</a:t>
            </a:r>
          </a:p>
          <a:p>
            <a:pPr marL="342900" lvl="0" indent="-342900">
              <a:buFontTx/>
              <a:buChar char="-"/>
              <a:defRPr/>
            </a:pPr>
            <a:r>
              <a:rPr lang="en-US" sz="2000" dirty="0">
                <a:solidFill>
                  <a:prstClr val="black"/>
                </a:solidFill>
                <a:latin typeface="Garamond" panose="02020404030301010803" pitchFamily="18" charset="0"/>
                <a:cs typeface="Arial" panose="020B0604020202020204" pitchFamily="34" charset="0"/>
              </a:rPr>
              <a:t>Job performance</a:t>
            </a:r>
          </a:p>
          <a:p>
            <a:pPr marL="342900" lvl="0" indent="-342900">
              <a:buFontTx/>
              <a:buChar char="-"/>
              <a:defRPr/>
            </a:pPr>
            <a:r>
              <a:rPr lang="en-US" sz="2000" dirty="0">
                <a:solidFill>
                  <a:prstClr val="black"/>
                </a:solidFill>
                <a:latin typeface="Garamond" panose="02020404030301010803" pitchFamily="18" charset="0"/>
                <a:cs typeface="Arial" panose="020B0604020202020204" pitchFamily="34" charset="0"/>
              </a:rPr>
              <a:t>Motivation</a:t>
            </a:r>
          </a:p>
          <a:p>
            <a:pPr marL="342900" lvl="0" indent="-342900">
              <a:buFontTx/>
              <a:buChar char="-"/>
              <a:defRPr/>
            </a:pPr>
            <a:r>
              <a:rPr lang="en-US" sz="2000" dirty="0">
                <a:solidFill>
                  <a:prstClr val="black"/>
                </a:solidFill>
                <a:latin typeface="Garamond" panose="02020404030301010803" pitchFamily="18" charset="0"/>
                <a:cs typeface="Arial" panose="020B0604020202020204" pitchFamily="34" charset="0"/>
              </a:rPr>
              <a:t>Concentration</a:t>
            </a:r>
          </a:p>
        </p:txBody>
      </p:sp>
      <p:sp>
        <p:nvSpPr>
          <p:cNvPr id="12" name="TextBox 11">
            <a:extLst>
              <a:ext uri="{FF2B5EF4-FFF2-40B4-BE49-F238E27FC236}">
                <a16:creationId xmlns:a16="http://schemas.microsoft.com/office/drawing/2014/main" id="{499A34C0-EEE8-E934-FEC1-42C9AB5E59B7}"/>
              </a:ext>
            </a:extLst>
          </p:cNvPr>
          <p:cNvSpPr txBox="1"/>
          <p:nvPr/>
        </p:nvSpPr>
        <p:spPr>
          <a:xfrm>
            <a:off x="4442090" y="1845596"/>
            <a:ext cx="3949542" cy="635902"/>
          </a:xfrm>
          <a:prstGeom prst="rect">
            <a:avLst/>
          </a:prstGeom>
          <a:noFill/>
        </p:spPr>
        <p:txBody>
          <a:bodyPr wrap="square">
            <a:spAutoFit/>
          </a:bodyPr>
          <a:lstStyle/>
          <a:p>
            <a:pPr lvl="0">
              <a:defRPr/>
            </a:pPr>
            <a:r>
              <a:rPr lang="en-US" sz="2200" b="1" dirty="0">
                <a:solidFill>
                  <a:srgbClr val="00B0F0"/>
                </a:solidFill>
                <a:latin typeface="Arial" panose="020B0604020202020204" pitchFamily="34" charset="0"/>
                <a:cs typeface="Arial" panose="020B0604020202020204" pitchFamily="34" charset="0"/>
              </a:rPr>
              <a:t>Symptoms Interfering with Daily Functioning</a:t>
            </a:r>
          </a:p>
        </p:txBody>
      </p:sp>
      <p:sp>
        <p:nvSpPr>
          <p:cNvPr id="13" name="TextBox 12">
            <a:extLst>
              <a:ext uri="{FF2B5EF4-FFF2-40B4-BE49-F238E27FC236}">
                <a16:creationId xmlns:a16="http://schemas.microsoft.com/office/drawing/2014/main" id="{9C8BB9F1-2C67-A2CA-94D0-78A14EFE2A24}"/>
              </a:ext>
            </a:extLst>
          </p:cNvPr>
          <p:cNvSpPr txBox="1"/>
          <p:nvPr/>
        </p:nvSpPr>
        <p:spPr>
          <a:xfrm>
            <a:off x="4442090" y="2697107"/>
            <a:ext cx="3949542" cy="1015663"/>
          </a:xfrm>
          <a:prstGeom prst="rect">
            <a:avLst/>
          </a:prstGeom>
          <a:noFill/>
        </p:spPr>
        <p:txBody>
          <a:bodyPr wrap="square">
            <a:spAutoFit/>
          </a:bodyPr>
          <a:lstStyle/>
          <a:p>
            <a:pPr marL="342900" lvl="0" indent="-342900">
              <a:buFontTx/>
              <a:buChar char="-"/>
              <a:defRPr/>
            </a:pPr>
            <a:r>
              <a:rPr lang="en-US" sz="2000" dirty="0">
                <a:solidFill>
                  <a:prstClr val="black"/>
                </a:solidFill>
                <a:latin typeface="Garamond" panose="02020404030301010803" pitchFamily="18" charset="0"/>
                <a:cs typeface="Arial" panose="020B0604020202020204" pitchFamily="34" charset="0"/>
              </a:rPr>
              <a:t>Trouble completing daily tasks</a:t>
            </a:r>
          </a:p>
          <a:p>
            <a:pPr marL="342900" lvl="0" indent="-342900">
              <a:buFontTx/>
              <a:buChar char="-"/>
              <a:defRPr/>
            </a:pPr>
            <a:r>
              <a:rPr lang="en-US" sz="2000" dirty="0">
                <a:solidFill>
                  <a:prstClr val="black"/>
                </a:solidFill>
                <a:latin typeface="Garamond" panose="02020404030301010803" pitchFamily="18" charset="0"/>
                <a:cs typeface="Arial" panose="020B0604020202020204" pitchFamily="34" charset="0"/>
              </a:rPr>
              <a:t>Difficulty performing at work</a:t>
            </a:r>
          </a:p>
          <a:p>
            <a:pPr marL="342900" lvl="0" indent="-342900">
              <a:buFontTx/>
              <a:buChar char="-"/>
              <a:defRPr/>
            </a:pPr>
            <a:r>
              <a:rPr lang="en-US" sz="2000" dirty="0">
                <a:solidFill>
                  <a:prstClr val="black"/>
                </a:solidFill>
                <a:latin typeface="Garamond" panose="02020404030301010803" pitchFamily="18" charset="0"/>
                <a:cs typeface="Arial" panose="020B0604020202020204" pitchFamily="34" charset="0"/>
              </a:rPr>
              <a:t>Withdrawal from others</a:t>
            </a:r>
          </a:p>
        </p:txBody>
      </p:sp>
      <p:sp>
        <p:nvSpPr>
          <p:cNvPr id="14" name="TextBox 13">
            <a:extLst>
              <a:ext uri="{FF2B5EF4-FFF2-40B4-BE49-F238E27FC236}">
                <a16:creationId xmlns:a16="http://schemas.microsoft.com/office/drawing/2014/main" id="{0B312C27-6EBF-2C71-E342-6649379FF8E3}"/>
              </a:ext>
            </a:extLst>
          </p:cNvPr>
          <p:cNvSpPr txBox="1"/>
          <p:nvPr/>
        </p:nvSpPr>
        <p:spPr>
          <a:xfrm>
            <a:off x="8001567" y="3936447"/>
            <a:ext cx="3949542" cy="430887"/>
          </a:xfrm>
          <a:prstGeom prst="rect">
            <a:avLst/>
          </a:prstGeom>
          <a:noFill/>
        </p:spPr>
        <p:txBody>
          <a:bodyPr wrap="square">
            <a:spAutoFit/>
          </a:bodyPr>
          <a:lstStyle/>
          <a:p>
            <a:pPr lvl="0">
              <a:defRPr/>
            </a:pPr>
            <a:r>
              <a:rPr lang="en-US" sz="2200" b="1" dirty="0">
                <a:solidFill>
                  <a:srgbClr val="00B0F0"/>
                </a:solidFill>
                <a:latin typeface="Arial" panose="020B0604020202020204" pitchFamily="34" charset="0"/>
                <a:cs typeface="Arial" panose="020B0604020202020204" pitchFamily="34" charset="0"/>
              </a:rPr>
              <a:t>Mental Health Crisis</a:t>
            </a:r>
          </a:p>
        </p:txBody>
      </p:sp>
      <p:sp>
        <p:nvSpPr>
          <p:cNvPr id="15" name="TextBox 14">
            <a:extLst>
              <a:ext uri="{FF2B5EF4-FFF2-40B4-BE49-F238E27FC236}">
                <a16:creationId xmlns:a16="http://schemas.microsoft.com/office/drawing/2014/main" id="{EE5DE67C-B1C2-9679-DFFA-EE3B503180D5}"/>
              </a:ext>
            </a:extLst>
          </p:cNvPr>
          <p:cNvSpPr txBox="1"/>
          <p:nvPr/>
        </p:nvSpPr>
        <p:spPr>
          <a:xfrm>
            <a:off x="8001567" y="4367334"/>
            <a:ext cx="3949542" cy="1938992"/>
          </a:xfrm>
          <a:prstGeom prst="rect">
            <a:avLst/>
          </a:prstGeom>
          <a:noFill/>
        </p:spPr>
        <p:txBody>
          <a:bodyPr wrap="square">
            <a:spAutoFit/>
          </a:bodyPr>
          <a:lstStyle/>
          <a:p>
            <a:pPr marL="342900" lvl="0" indent="-342900">
              <a:buFontTx/>
              <a:buChar char="-"/>
              <a:defRPr/>
            </a:pPr>
            <a:r>
              <a:rPr lang="en-US" sz="2000" dirty="0">
                <a:solidFill>
                  <a:prstClr val="black"/>
                </a:solidFill>
                <a:latin typeface="Garamond" panose="02020404030301010803" pitchFamily="18" charset="0"/>
                <a:cs typeface="Arial" panose="020B0604020202020204" pitchFamily="34" charset="0"/>
              </a:rPr>
              <a:t>Behavior that puts the person or others in danger</a:t>
            </a:r>
          </a:p>
          <a:p>
            <a:pPr marL="342900" lvl="0" indent="-342900">
              <a:buFontTx/>
              <a:buChar char="-"/>
              <a:defRPr/>
            </a:pPr>
            <a:r>
              <a:rPr lang="en-US" sz="2000" dirty="0">
                <a:solidFill>
                  <a:prstClr val="black"/>
                </a:solidFill>
                <a:latin typeface="Garamond" panose="02020404030301010803" pitchFamily="18" charset="0"/>
                <a:cs typeface="Arial" panose="020B0604020202020204" pitchFamily="34" charset="0"/>
              </a:rPr>
              <a:t>Overdose</a:t>
            </a:r>
          </a:p>
          <a:p>
            <a:pPr marL="342900" lvl="0" indent="-342900">
              <a:buFontTx/>
              <a:buChar char="-"/>
              <a:defRPr/>
            </a:pPr>
            <a:r>
              <a:rPr lang="en-US" sz="2000" dirty="0">
                <a:solidFill>
                  <a:prstClr val="black"/>
                </a:solidFill>
                <a:latin typeface="Garamond" panose="02020404030301010803" pitchFamily="18" charset="0"/>
                <a:cs typeface="Arial" panose="020B0604020202020204" pitchFamily="34" charset="0"/>
              </a:rPr>
              <a:t>Threat of suicide</a:t>
            </a:r>
          </a:p>
          <a:p>
            <a:pPr marL="342900" lvl="0" indent="-342900">
              <a:buFontTx/>
              <a:buChar char="-"/>
              <a:defRPr/>
            </a:pPr>
            <a:r>
              <a:rPr lang="en-US" sz="2000" dirty="0">
                <a:solidFill>
                  <a:prstClr val="black"/>
                </a:solidFill>
                <a:latin typeface="Garamond" panose="02020404030301010803" pitchFamily="18" charset="0"/>
                <a:cs typeface="Arial" panose="020B0604020202020204" pitchFamily="34" charset="0"/>
              </a:rPr>
              <a:t>Inability to care for others who may depend on him or her</a:t>
            </a:r>
          </a:p>
        </p:txBody>
      </p:sp>
    </p:spTree>
    <p:extLst>
      <p:ext uri="{BB962C8B-B14F-4D97-AF65-F5344CB8AC3E}">
        <p14:creationId xmlns:p14="http://schemas.microsoft.com/office/powerpoint/2010/main" val="1409493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E803CB-6EB3-970C-036D-B5BE65B5FFE1}"/>
              </a:ext>
            </a:extLst>
          </p:cNvPr>
          <p:cNvPicPr>
            <a:picLocks noChangeAspect="1"/>
          </p:cNvPicPr>
          <p:nvPr/>
        </p:nvPicPr>
        <p:blipFill>
          <a:blip r:embed="rId2"/>
          <a:srcRect/>
          <a:stretch/>
        </p:blipFill>
        <p:spPr>
          <a:xfrm>
            <a:off x="0" y="-1805"/>
            <a:ext cx="12282616" cy="6906039"/>
          </a:xfrm>
          <a:prstGeom prst="rect">
            <a:avLst/>
          </a:prstGeom>
        </p:spPr>
      </p:pic>
      <p:pic>
        <p:nvPicPr>
          <p:cNvPr id="5" name="Picture 4"/>
          <p:cNvPicPr>
            <a:picLocks noChangeAspect="1"/>
          </p:cNvPicPr>
          <p:nvPr/>
        </p:nvPicPr>
        <p:blipFill rotWithShape="1">
          <a:blip r:embed="rId3"/>
          <a:srcRect l="55859"/>
          <a:stretch/>
        </p:blipFill>
        <p:spPr>
          <a:xfrm>
            <a:off x="7654985" y="1366444"/>
            <a:ext cx="3871996" cy="4563301"/>
          </a:xfrm>
          <a:prstGeom prst="rect">
            <a:avLst/>
          </a:prstGeom>
        </p:spPr>
      </p:pic>
      <p:sp>
        <p:nvSpPr>
          <p:cNvPr id="6" name="TextBox 5"/>
          <p:cNvSpPr txBox="1"/>
          <p:nvPr/>
        </p:nvSpPr>
        <p:spPr>
          <a:xfrm>
            <a:off x="665019" y="5088349"/>
            <a:ext cx="6345381" cy="523220"/>
          </a:xfrm>
          <a:prstGeom prst="rect">
            <a:avLst/>
          </a:prstGeom>
          <a:noFill/>
        </p:spPr>
        <p:txBody>
          <a:bodyPr wrap="square" rtlCol="0">
            <a:spAutoFit/>
          </a:bodyPr>
          <a:lstStyle/>
          <a:p>
            <a:r>
              <a:rPr lang="en-US" sz="2800" b="1" i="1" dirty="0">
                <a:solidFill>
                  <a:schemeClr val="accent1">
                    <a:lumMod val="50000"/>
                  </a:schemeClr>
                </a:solidFill>
                <a:latin typeface="Arial" panose="020B0604020202020204" pitchFamily="34" charset="0"/>
                <a:cs typeface="Arial" panose="020B0604020202020204" pitchFamily="34" charset="0"/>
              </a:rPr>
              <a:t>What are some of those resources? </a:t>
            </a:r>
          </a:p>
        </p:txBody>
      </p:sp>
      <p:sp>
        <p:nvSpPr>
          <p:cNvPr id="2" name="Rectangle 1">
            <a:extLst>
              <a:ext uri="{FF2B5EF4-FFF2-40B4-BE49-F238E27FC236}">
                <a16:creationId xmlns:a16="http://schemas.microsoft.com/office/drawing/2014/main" id="{795DE6B6-BDEE-A8E8-E18B-BFC96FDAAD0A}"/>
              </a:ext>
            </a:extLst>
          </p:cNvPr>
          <p:cNvSpPr/>
          <p:nvPr/>
        </p:nvSpPr>
        <p:spPr>
          <a:xfrm>
            <a:off x="276387" y="226813"/>
            <a:ext cx="3948517" cy="523220"/>
          </a:xfrm>
          <a:prstGeom prst="rect">
            <a:avLst/>
          </a:prstGeom>
        </p:spPr>
        <p:txBody>
          <a:bodyPr wrap="none">
            <a:spAutoFit/>
          </a:bodyPr>
          <a:lstStyle/>
          <a:p>
            <a:r>
              <a:rPr lang="en-US" sz="2800" b="1" dirty="0">
                <a:solidFill>
                  <a:schemeClr val="bg1"/>
                </a:solidFill>
                <a:latin typeface="Arial" panose="020B0604020202020204" pitchFamily="34" charset="0"/>
                <a:cs typeface="Arial" panose="020B0604020202020204" pitchFamily="34" charset="0"/>
              </a:rPr>
              <a:t>Remember to “CARE”</a:t>
            </a:r>
          </a:p>
        </p:txBody>
      </p:sp>
      <p:sp>
        <p:nvSpPr>
          <p:cNvPr id="3" name="TextBox 2">
            <a:extLst>
              <a:ext uri="{FF2B5EF4-FFF2-40B4-BE49-F238E27FC236}">
                <a16:creationId xmlns:a16="http://schemas.microsoft.com/office/drawing/2014/main" id="{74A8CB98-0F24-22BE-37C0-8F1D8C99B695}"/>
              </a:ext>
            </a:extLst>
          </p:cNvPr>
          <p:cNvSpPr txBox="1"/>
          <p:nvPr/>
        </p:nvSpPr>
        <p:spPr>
          <a:xfrm>
            <a:off x="665018" y="1979801"/>
            <a:ext cx="4170217" cy="1815882"/>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Garamond" panose="02020404030301010803" pitchFamily="18" charset="0"/>
                <a:cs typeface="Arial" panose="020B0604020202020204" pitchFamily="34" charset="0"/>
              </a:rPr>
              <a:t>Consider the signs</a:t>
            </a:r>
          </a:p>
          <a:p>
            <a:pPr marL="457200" indent="-457200">
              <a:buFont typeface="Arial" panose="020B0604020202020204" pitchFamily="34" charset="0"/>
              <a:buChar char="•"/>
            </a:pPr>
            <a:r>
              <a:rPr lang="en-US" sz="2800" dirty="0">
                <a:latin typeface="Garamond" panose="02020404030301010803" pitchFamily="18" charset="0"/>
                <a:cs typeface="Arial" panose="020B0604020202020204" pitchFamily="34" charset="0"/>
              </a:rPr>
              <a:t>Ask to talk</a:t>
            </a:r>
          </a:p>
          <a:p>
            <a:pPr marL="457200" indent="-457200">
              <a:buFont typeface="Arial" panose="020B0604020202020204" pitchFamily="34" charset="0"/>
              <a:buChar char="•"/>
            </a:pPr>
            <a:r>
              <a:rPr lang="en-US" sz="2800" dirty="0">
                <a:latin typeface="Garamond" panose="02020404030301010803" pitchFamily="18" charset="0"/>
                <a:cs typeface="Arial" panose="020B0604020202020204" pitchFamily="34" charset="0"/>
              </a:rPr>
              <a:t>Refer to resources</a:t>
            </a:r>
          </a:p>
          <a:p>
            <a:pPr marL="457200" indent="-457200">
              <a:buFont typeface="Arial" panose="020B0604020202020204" pitchFamily="34" charset="0"/>
              <a:buChar char="•"/>
            </a:pPr>
            <a:r>
              <a:rPr lang="en-US" sz="2800" dirty="0">
                <a:latin typeface="Garamond" panose="02020404030301010803" pitchFamily="18" charset="0"/>
                <a:cs typeface="Arial" panose="020B0604020202020204" pitchFamily="34" charset="0"/>
              </a:rPr>
              <a:t>Engage in follow-up</a:t>
            </a:r>
          </a:p>
        </p:txBody>
      </p:sp>
    </p:spTree>
    <p:extLst>
      <p:ext uri="{BB962C8B-B14F-4D97-AF65-F5344CB8AC3E}">
        <p14:creationId xmlns:p14="http://schemas.microsoft.com/office/powerpoint/2010/main" val="4171513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4E803CB-6EB3-970C-036D-B5BE65B5FFE1}"/>
              </a:ext>
            </a:extLst>
          </p:cNvPr>
          <p:cNvPicPr>
            <a:picLocks noChangeAspect="1"/>
          </p:cNvPicPr>
          <p:nvPr/>
        </p:nvPicPr>
        <p:blipFill>
          <a:blip r:embed="rId4"/>
          <a:srcRect/>
          <a:stretch/>
        </p:blipFill>
        <p:spPr>
          <a:xfrm>
            <a:off x="0" y="-1805"/>
            <a:ext cx="12282616" cy="6906039"/>
          </a:xfrm>
          <a:prstGeom prst="rect">
            <a:avLst/>
          </a:prstGeom>
        </p:spPr>
      </p:pic>
      <p:grpSp>
        <p:nvGrpSpPr>
          <p:cNvPr id="18" name="Group 17">
            <a:extLst>
              <a:ext uri="{FF2B5EF4-FFF2-40B4-BE49-F238E27FC236}">
                <a16:creationId xmlns:a16="http://schemas.microsoft.com/office/drawing/2014/main" id="{8B116B4A-B26A-4E44-B4FA-3A6A88DFD17E}"/>
              </a:ext>
            </a:extLst>
          </p:cNvPr>
          <p:cNvGrpSpPr/>
          <p:nvPr/>
        </p:nvGrpSpPr>
        <p:grpSpPr>
          <a:xfrm>
            <a:off x="8462293" y="4079736"/>
            <a:ext cx="3649414" cy="1760677"/>
            <a:chOff x="7091644" y="1488936"/>
            <a:chExt cx="3649414" cy="1760677"/>
          </a:xfrm>
        </p:grpSpPr>
        <p:sp>
          <p:nvSpPr>
            <p:cNvPr id="19" name="Rounded Rectangle 18">
              <a:extLst>
                <a:ext uri="{FF2B5EF4-FFF2-40B4-BE49-F238E27FC236}">
                  <a16:creationId xmlns:a16="http://schemas.microsoft.com/office/drawing/2014/main" id="{CA994FBC-6E34-8145-B2A5-6AF4CA912D27}"/>
                </a:ext>
              </a:extLst>
            </p:cNvPr>
            <p:cNvSpPr/>
            <p:nvPr/>
          </p:nvSpPr>
          <p:spPr>
            <a:xfrm>
              <a:off x="7091644" y="1801813"/>
              <a:ext cx="3649414" cy="1447800"/>
            </a:xfrm>
            <a:prstGeom prst="roundRect">
              <a:avLst>
                <a:gd name="adj" fmla="val 10000"/>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20" name="Rounded Rectangle 6">
              <a:extLst>
                <a:ext uri="{FF2B5EF4-FFF2-40B4-BE49-F238E27FC236}">
                  <a16:creationId xmlns:a16="http://schemas.microsoft.com/office/drawing/2014/main" id="{DF3B300A-435B-2247-AB9A-32A00CF16440}"/>
                </a:ext>
              </a:extLst>
            </p:cNvPr>
            <p:cNvSpPr txBox="1"/>
            <p:nvPr/>
          </p:nvSpPr>
          <p:spPr>
            <a:xfrm>
              <a:off x="7107259" y="1488936"/>
              <a:ext cx="3564604" cy="13629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algn="ctr" defTabSz="1244600">
                <a:lnSpc>
                  <a:spcPct val="90000"/>
                </a:lnSpc>
                <a:spcBef>
                  <a:spcPct val="0"/>
                </a:spcBef>
                <a:spcAft>
                  <a:spcPct val="35000"/>
                </a:spcAft>
              </a:pPr>
              <a:r>
                <a:rPr lang="en-US" sz="2800" dirty="0">
                  <a:latin typeface="Garamond" panose="02020404030301010803" pitchFamily="18" charset="0"/>
                </a:rPr>
                <a:t> 6 Visits Per Year</a:t>
              </a:r>
            </a:p>
          </p:txBody>
        </p:sp>
      </p:grpSp>
      <p:sp>
        <p:nvSpPr>
          <p:cNvPr id="13" name="Rectangle 3">
            <a:extLst>
              <a:ext uri="{FF2B5EF4-FFF2-40B4-BE49-F238E27FC236}">
                <a16:creationId xmlns:a16="http://schemas.microsoft.com/office/drawing/2014/main" id="{92751122-59F5-4247-8DCA-4A8F167DBE9F}"/>
              </a:ext>
            </a:extLst>
          </p:cNvPr>
          <p:cNvSpPr txBox="1">
            <a:spLocks noChangeArrowheads="1"/>
          </p:cNvSpPr>
          <p:nvPr/>
        </p:nvSpPr>
        <p:spPr bwMode="auto">
          <a:xfrm>
            <a:off x="228600" y="38656"/>
            <a:ext cx="100584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128"/>
              </a:defRPr>
            </a:lvl2pPr>
            <a:lvl3pPr algn="ctr" rtl="0" fontAlgn="base">
              <a:spcBef>
                <a:spcPct val="0"/>
              </a:spcBef>
              <a:spcAft>
                <a:spcPct val="0"/>
              </a:spcAft>
              <a:defRPr sz="4400">
                <a:solidFill>
                  <a:schemeClr val="tx2"/>
                </a:solidFill>
                <a:latin typeface="Arial" charset="0"/>
                <a:ea typeface="ＭＳ Ｐゴシック" charset="-128"/>
              </a:defRPr>
            </a:lvl3pPr>
            <a:lvl4pPr algn="ctr" rtl="0" fontAlgn="base">
              <a:spcBef>
                <a:spcPct val="0"/>
              </a:spcBef>
              <a:spcAft>
                <a:spcPct val="0"/>
              </a:spcAft>
              <a:defRPr sz="4400">
                <a:solidFill>
                  <a:schemeClr val="tx2"/>
                </a:solidFill>
                <a:latin typeface="Arial" charset="0"/>
                <a:ea typeface="ＭＳ Ｐゴシック" charset="-128"/>
              </a:defRPr>
            </a:lvl4pPr>
            <a:lvl5pPr algn="ctr" rtl="0" fontAlgn="base">
              <a:spcBef>
                <a:spcPct val="0"/>
              </a:spcBef>
              <a:spcAft>
                <a:spcPct val="0"/>
              </a:spcAft>
              <a:defRPr sz="4400">
                <a:solidFill>
                  <a:schemeClr val="tx2"/>
                </a:solidFill>
                <a:latin typeface="Arial" charset="0"/>
                <a:ea typeface="ＭＳ Ｐゴシック" charset="-128"/>
              </a:defRPr>
            </a:lvl5pPr>
            <a:lvl6pPr marL="457200" algn="ctr" rtl="0" fontAlgn="base">
              <a:spcBef>
                <a:spcPct val="0"/>
              </a:spcBef>
              <a:spcAft>
                <a:spcPct val="0"/>
              </a:spcAft>
              <a:defRPr sz="4400">
                <a:solidFill>
                  <a:schemeClr val="tx2"/>
                </a:solidFill>
                <a:latin typeface="Arial" charset="0"/>
                <a:ea typeface="ＭＳ Ｐゴシック" charset="-128"/>
              </a:defRPr>
            </a:lvl6pPr>
            <a:lvl7pPr marL="914400" algn="ctr" rtl="0" fontAlgn="base">
              <a:spcBef>
                <a:spcPct val="0"/>
              </a:spcBef>
              <a:spcAft>
                <a:spcPct val="0"/>
              </a:spcAft>
              <a:defRPr sz="4400">
                <a:solidFill>
                  <a:schemeClr val="tx2"/>
                </a:solidFill>
                <a:latin typeface="Arial" charset="0"/>
                <a:ea typeface="ＭＳ Ｐゴシック" charset="-128"/>
              </a:defRPr>
            </a:lvl7pPr>
            <a:lvl8pPr marL="1371600" algn="ctr" rtl="0" fontAlgn="base">
              <a:spcBef>
                <a:spcPct val="0"/>
              </a:spcBef>
              <a:spcAft>
                <a:spcPct val="0"/>
              </a:spcAft>
              <a:defRPr sz="4400">
                <a:solidFill>
                  <a:schemeClr val="tx2"/>
                </a:solidFill>
                <a:latin typeface="Arial" charset="0"/>
                <a:ea typeface="ＭＳ Ｐゴシック" charset="-128"/>
              </a:defRPr>
            </a:lvl8pPr>
            <a:lvl9pPr marL="1828800" algn="ctr" rtl="0" fontAlgn="base">
              <a:spcBef>
                <a:spcPct val="0"/>
              </a:spcBef>
              <a:spcAft>
                <a:spcPct val="0"/>
              </a:spcAft>
              <a:defRPr sz="4400">
                <a:solidFill>
                  <a:schemeClr val="tx2"/>
                </a:solidFill>
                <a:latin typeface="Arial" charset="0"/>
                <a:ea typeface="ＭＳ Ｐゴシック" charset="-128"/>
              </a:defRPr>
            </a:lvl9pPr>
          </a:lstStyle>
          <a:p>
            <a:pPr algn="l" eaLnBrk="1" hangingPunct="1"/>
            <a:r>
              <a:rPr lang="en-US" sz="4800" b="1" kern="0" dirty="0">
                <a:solidFill>
                  <a:schemeClr val="bg1"/>
                </a:solidFill>
                <a:latin typeface="Garamond" panose="02020404030301010803" pitchFamily="18" charset="0"/>
              </a:rPr>
              <a:t>CARE on Call – Lifetime Support</a:t>
            </a:r>
          </a:p>
        </p:txBody>
      </p:sp>
      <p:sp>
        <p:nvSpPr>
          <p:cNvPr id="11" name="TextBox 10">
            <a:extLst>
              <a:ext uri="{FF2B5EF4-FFF2-40B4-BE49-F238E27FC236}">
                <a16:creationId xmlns:a16="http://schemas.microsoft.com/office/drawing/2014/main" id="{23ADBED1-A13B-E846-893E-4DF650FA8631}"/>
              </a:ext>
            </a:extLst>
          </p:cNvPr>
          <p:cNvSpPr txBox="1"/>
          <p:nvPr/>
        </p:nvSpPr>
        <p:spPr>
          <a:xfrm>
            <a:off x="9307620" y="4961043"/>
            <a:ext cx="2133600" cy="830997"/>
          </a:xfrm>
          <a:prstGeom prst="rect">
            <a:avLst/>
          </a:prstGeom>
          <a:noFill/>
        </p:spPr>
        <p:txBody>
          <a:bodyPr wrap="square" rtlCol="0">
            <a:spAutoFit/>
          </a:bodyPr>
          <a:lstStyle/>
          <a:p>
            <a:pPr algn="ctr"/>
            <a:r>
              <a:rPr lang="en-US" sz="2400" dirty="0">
                <a:solidFill>
                  <a:schemeClr val="bg1"/>
                </a:solidFill>
                <a:latin typeface="Garamond" panose="02020404030301010803" pitchFamily="18" charset="0"/>
              </a:rPr>
              <a:t>786-466-8377, option 2</a:t>
            </a:r>
          </a:p>
        </p:txBody>
      </p:sp>
      <p:graphicFrame>
        <p:nvGraphicFramePr>
          <p:cNvPr id="2" name="Object 1">
            <a:extLst>
              <a:ext uri="{FF2B5EF4-FFF2-40B4-BE49-F238E27FC236}">
                <a16:creationId xmlns:a16="http://schemas.microsoft.com/office/drawing/2014/main" id="{91556B81-9741-4155-8457-609CC271B295}"/>
              </a:ext>
            </a:extLst>
          </p:cNvPr>
          <p:cNvGraphicFramePr>
            <a:graphicFrameLocks noChangeAspect="1"/>
          </p:cNvGraphicFramePr>
          <p:nvPr/>
        </p:nvGraphicFramePr>
        <p:xfrm>
          <a:off x="0" y="896059"/>
          <a:ext cx="8011486" cy="6008175"/>
        </p:xfrm>
        <a:graphic>
          <a:graphicData uri="http://schemas.openxmlformats.org/presentationml/2006/ole">
            <mc:AlternateContent xmlns:mc="http://schemas.openxmlformats.org/markup-compatibility/2006">
              <mc:Choice xmlns:v="urn:schemas-microsoft-com:vml" Requires="v">
                <p:oleObj spid="_x0000_s1032" name="Acrobat Document" r:id="rId5" imgW="10972800" imgH="8229600" progId="Acrobat.Document.DC">
                  <p:embed/>
                </p:oleObj>
              </mc:Choice>
              <mc:Fallback>
                <p:oleObj name="Acrobat Document" r:id="rId5" imgW="10972800" imgH="8229600" progId="Acrobat.Document.DC">
                  <p:embed/>
                  <p:pic>
                    <p:nvPicPr>
                      <p:cNvPr id="2" name="Object 1">
                        <a:extLst>
                          <a:ext uri="{FF2B5EF4-FFF2-40B4-BE49-F238E27FC236}">
                            <a16:creationId xmlns:a16="http://schemas.microsoft.com/office/drawing/2014/main" id="{91556B81-9741-4155-8457-609CC271B295}"/>
                          </a:ext>
                        </a:extLst>
                      </p:cNvPr>
                      <p:cNvPicPr/>
                      <p:nvPr/>
                    </p:nvPicPr>
                    <p:blipFill>
                      <a:blip r:embed="rId6"/>
                      <a:stretch>
                        <a:fillRect/>
                      </a:stretch>
                    </p:blipFill>
                    <p:spPr>
                      <a:xfrm>
                        <a:off x="0" y="896059"/>
                        <a:ext cx="8011486" cy="6008175"/>
                      </a:xfrm>
                      <a:prstGeom prst="rect">
                        <a:avLst/>
                      </a:prstGeom>
                    </p:spPr>
                  </p:pic>
                </p:oleObj>
              </mc:Fallback>
            </mc:AlternateContent>
          </a:graphicData>
        </a:graphic>
      </p:graphicFrame>
      <p:sp>
        <p:nvSpPr>
          <p:cNvPr id="14" name="Rounded Rectangle 20">
            <a:extLst>
              <a:ext uri="{FF2B5EF4-FFF2-40B4-BE49-F238E27FC236}">
                <a16:creationId xmlns:a16="http://schemas.microsoft.com/office/drawing/2014/main" id="{D640C4CA-DA82-45FB-B503-AFB519EB1F77}"/>
              </a:ext>
            </a:extLst>
          </p:cNvPr>
          <p:cNvSpPr/>
          <p:nvPr/>
        </p:nvSpPr>
        <p:spPr>
          <a:xfrm>
            <a:off x="8462293" y="1880992"/>
            <a:ext cx="3498438" cy="1447800"/>
          </a:xfrm>
          <a:prstGeom prst="roundRect">
            <a:avLst>
              <a:gd name="adj" fmla="val 10000"/>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5" name="Rounded Rectangle 4">
            <a:extLst>
              <a:ext uri="{FF2B5EF4-FFF2-40B4-BE49-F238E27FC236}">
                <a16:creationId xmlns:a16="http://schemas.microsoft.com/office/drawing/2014/main" id="{35F6FBA5-CB3B-4609-B9CD-11B8378B2A0F}"/>
              </a:ext>
            </a:extLst>
          </p:cNvPr>
          <p:cNvSpPr txBox="1"/>
          <p:nvPr/>
        </p:nvSpPr>
        <p:spPr>
          <a:xfrm>
            <a:off x="8477908" y="1965802"/>
            <a:ext cx="3413628" cy="13629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algn="ctr" defTabSz="1244600">
              <a:lnSpc>
                <a:spcPct val="90000"/>
              </a:lnSpc>
              <a:spcBef>
                <a:spcPct val="0"/>
              </a:spcBef>
              <a:spcAft>
                <a:spcPct val="35000"/>
              </a:spcAft>
            </a:pPr>
            <a:r>
              <a:rPr lang="en-US" sz="2800" dirty="0">
                <a:latin typeface="Garamond" panose="02020404030301010803" pitchFamily="18" charset="0"/>
              </a:rPr>
              <a:t>Tailored For Your Needs</a:t>
            </a:r>
          </a:p>
        </p:txBody>
      </p:sp>
    </p:spTree>
    <p:extLst>
      <p:ext uri="{BB962C8B-B14F-4D97-AF65-F5344CB8AC3E}">
        <p14:creationId xmlns:p14="http://schemas.microsoft.com/office/powerpoint/2010/main" val="3186729461"/>
      </p:ext>
    </p:extLst>
  </p:cSld>
  <p:clrMapOvr>
    <a:masterClrMapping/>
  </p:clrMapOvr>
  <mc:AlternateContent xmlns:mc="http://schemas.openxmlformats.org/markup-compatibility/2006" xmlns:p14="http://schemas.microsoft.com/office/powerpoint/2010/main">
    <mc:Choice Requires="p14">
      <p:transition p14:dur="10">
        <p:pull/>
      </p:transition>
    </mc:Choice>
    <mc:Fallback xmlns="">
      <p:transition>
        <p:pull/>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E803CB-6EB3-970C-036D-B5BE65B5FFE1}"/>
              </a:ext>
            </a:extLst>
          </p:cNvPr>
          <p:cNvPicPr>
            <a:picLocks noChangeAspect="1"/>
          </p:cNvPicPr>
          <p:nvPr/>
        </p:nvPicPr>
        <p:blipFill>
          <a:blip r:embed="rId2"/>
          <a:srcRect/>
          <a:stretch/>
        </p:blipFill>
        <p:spPr>
          <a:xfrm>
            <a:off x="0" y="-1805"/>
            <a:ext cx="12282616" cy="6906039"/>
          </a:xfrm>
          <a:prstGeom prst="rect">
            <a:avLst/>
          </a:prstGeom>
        </p:spPr>
      </p:pic>
      <p:pic>
        <p:nvPicPr>
          <p:cNvPr id="5" name="Picture 4"/>
          <p:cNvPicPr>
            <a:picLocks noChangeAspect="1"/>
          </p:cNvPicPr>
          <p:nvPr/>
        </p:nvPicPr>
        <p:blipFill rotWithShape="1">
          <a:blip r:embed="rId3"/>
          <a:srcRect l="55139"/>
          <a:stretch/>
        </p:blipFill>
        <p:spPr>
          <a:xfrm>
            <a:off x="7564582" y="1210966"/>
            <a:ext cx="4253345" cy="5152166"/>
          </a:xfrm>
          <a:prstGeom prst="rect">
            <a:avLst/>
          </a:prstGeom>
        </p:spPr>
      </p:pic>
      <p:sp>
        <p:nvSpPr>
          <p:cNvPr id="2" name="TextBox 1">
            <a:extLst>
              <a:ext uri="{FF2B5EF4-FFF2-40B4-BE49-F238E27FC236}">
                <a16:creationId xmlns:a16="http://schemas.microsoft.com/office/drawing/2014/main" id="{31C2E407-203E-5A1A-F5F2-F8CB3F5619C1}"/>
              </a:ext>
            </a:extLst>
          </p:cNvPr>
          <p:cNvSpPr txBox="1"/>
          <p:nvPr/>
        </p:nvSpPr>
        <p:spPr>
          <a:xfrm>
            <a:off x="374072" y="1662544"/>
            <a:ext cx="6725821" cy="3724096"/>
          </a:xfrm>
          <a:prstGeom prst="rect">
            <a:avLst/>
          </a:prstGeom>
          <a:noFill/>
        </p:spPr>
        <p:txBody>
          <a:bodyPr wrap="square" rtlCol="0">
            <a:spAutoFit/>
          </a:bodyPr>
          <a:lstStyle/>
          <a:p>
            <a:r>
              <a:rPr lang="en-US" sz="2000" b="1" dirty="0">
                <a:latin typeface="Garamond" panose="02020404030301010803" pitchFamily="18" charset="0"/>
                <a:cs typeface="Arial" panose="020B0604020202020204" pitchFamily="34" charset="0"/>
              </a:rPr>
              <a:t>What is Lifetime Support?</a:t>
            </a:r>
          </a:p>
          <a:p>
            <a:endParaRPr lang="en-US" dirty="0">
              <a:latin typeface="Garamond" panose="02020404030301010803" pitchFamily="18" charset="0"/>
              <a:cs typeface="Arial" panose="020B0604020202020204" pitchFamily="34" charset="0"/>
            </a:endParaRPr>
          </a:p>
          <a:p>
            <a:pPr marL="285750" indent="-285750">
              <a:buFont typeface="Arial" panose="020B0604020202020204" pitchFamily="34" charset="0"/>
              <a:buChar char="•"/>
            </a:pPr>
            <a:r>
              <a:rPr lang="en-US" dirty="0">
                <a:latin typeface="Garamond" panose="02020404030301010803" pitchFamily="18" charset="0"/>
                <a:cs typeface="Arial" panose="020B0604020202020204" pitchFamily="34" charset="0"/>
              </a:rPr>
              <a:t>A starting place for addressing personal issues</a:t>
            </a:r>
          </a:p>
          <a:p>
            <a:pPr marL="285750" indent="-285750">
              <a:buFont typeface="Arial" panose="020B0604020202020204" pitchFamily="34" charset="0"/>
              <a:buChar char="•"/>
            </a:pPr>
            <a:r>
              <a:rPr lang="en-US" dirty="0">
                <a:latin typeface="Garamond" panose="02020404030301010803" pitchFamily="18" charset="0"/>
                <a:cs typeface="Arial" panose="020B0604020202020204" pitchFamily="34" charset="0"/>
              </a:rPr>
              <a:t>A cost-free avenue of assistance to support a healthy workplace</a:t>
            </a:r>
          </a:p>
          <a:p>
            <a:pPr marL="285750" indent="-285750">
              <a:buFont typeface="Arial" panose="020B0604020202020204" pitchFamily="34" charset="0"/>
              <a:buChar char="•"/>
            </a:pPr>
            <a:r>
              <a:rPr lang="en-US" dirty="0">
                <a:latin typeface="Garamond" panose="02020404030301010803" pitchFamily="18" charset="0"/>
                <a:cs typeface="Arial" panose="020B0604020202020204" pitchFamily="34" charset="0"/>
              </a:rPr>
              <a:t>Includes access to counseling services, work-life services such as childcare referrals, legal, and financial services, and more</a:t>
            </a:r>
          </a:p>
          <a:p>
            <a:pPr marL="285750" indent="-285750">
              <a:buFont typeface="Arial" panose="020B0604020202020204" pitchFamily="34" charset="0"/>
              <a:buChar char="•"/>
            </a:pPr>
            <a:r>
              <a:rPr lang="en-US" dirty="0">
                <a:latin typeface="Garamond" panose="02020404030301010803" pitchFamily="18" charset="0"/>
                <a:cs typeface="Arial" panose="020B0604020202020204" pitchFamily="34" charset="0"/>
              </a:rPr>
              <a:t>Services are confidential and are not shared with your employer. There are certain required-by-law exceptions:</a:t>
            </a:r>
          </a:p>
          <a:p>
            <a:pPr marL="742950" lvl="1" indent="-285750">
              <a:buFont typeface="Arial" panose="020B0604020202020204" pitchFamily="34" charset="0"/>
              <a:buChar char="•"/>
            </a:pPr>
            <a:r>
              <a:rPr lang="en-US" dirty="0">
                <a:latin typeface="Garamond" panose="02020404030301010803" pitchFamily="18" charset="0"/>
                <a:cs typeface="Arial" panose="020B0604020202020204" pitchFamily="34" charset="0"/>
              </a:rPr>
              <a:t>If a caller reports any knowledge or suspicion of child or elder abuse or neglect</a:t>
            </a:r>
          </a:p>
          <a:p>
            <a:pPr marL="742950" lvl="1" indent="-285750">
              <a:buFont typeface="Arial" panose="020B0604020202020204" pitchFamily="34" charset="0"/>
              <a:buChar char="•"/>
            </a:pPr>
            <a:r>
              <a:rPr lang="en-US" dirty="0">
                <a:latin typeface="Garamond" panose="02020404030301010803" pitchFamily="18" charset="0"/>
                <a:cs typeface="Arial" panose="020B0604020202020204" pitchFamily="34" charset="0"/>
              </a:rPr>
              <a:t>If a caller threatens to harm themselves or others</a:t>
            </a:r>
          </a:p>
          <a:p>
            <a:pPr marL="742950" lvl="1" indent="-285750">
              <a:buFont typeface="Arial" panose="020B0604020202020204" pitchFamily="34" charset="0"/>
              <a:buChar char="•"/>
            </a:pPr>
            <a:r>
              <a:rPr lang="en-US" dirty="0">
                <a:latin typeface="Garamond" panose="02020404030301010803" pitchFamily="18" charset="0"/>
                <a:cs typeface="Arial" panose="020B0604020202020204" pitchFamily="34" charset="0"/>
              </a:rPr>
              <a:t>When the caller signs a release of information granting permission to divulge certain information</a:t>
            </a:r>
          </a:p>
        </p:txBody>
      </p:sp>
      <p:sp>
        <p:nvSpPr>
          <p:cNvPr id="8" name="Rectangle 3">
            <a:extLst>
              <a:ext uri="{FF2B5EF4-FFF2-40B4-BE49-F238E27FC236}">
                <a16:creationId xmlns:a16="http://schemas.microsoft.com/office/drawing/2014/main" id="{BCAF9971-C216-4F13-8BCA-1F4AF7965A0E}"/>
              </a:ext>
            </a:extLst>
          </p:cNvPr>
          <p:cNvSpPr txBox="1">
            <a:spLocks noChangeArrowheads="1"/>
          </p:cNvSpPr>
          <p:nvPr/>
        </p:nvSpPr>
        <p:spPr bwMode="auto">
          <a:xfrm>
            <a:off x="228600" y="38656"/>
            <a:ext cx="100584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128"/>
              </a:defRPr>
            </a:lvl2pPr>
            <a:lvl3pPr algn="ctr" rtl="0" fontAlgn="base">
              <a:spcBef>
                <a:spcPct val="0"/>
              </a:spcBef>
              <a:spcAft>
                <a:spcPct val="0"/>
              </a:spcAft>
              <a:defRPr sz="4400">
                <a:solidFill>
                  <a:schemeClr val="tx2"/>
                </a:solidFill>
                <a:latin typeface="Arial" charset="0"/>
                <a:ea typeface="ＭＳ Ｐゴシック" charset="-128"/>
              </a:defRPr>
            </a:lvl3pPr>
            <a:lvl4pPr algn="ctr" rtl="0" fontAlgn="base">
              <a:spcBef>
                <a:spcPct val="0"/>
              </a:spcBef>
              <a:spcAft>
                <a:spcPct val="0"/>
              </a:spcAft>
              <a:defRPr sz="4400">
                <a:solidFill>
                  <a:schemeClr val="tx2"/>
                </a:solidFill>
                <a:latin typeface="Arial" charset="0"/>
                <a:ea typeface="ＭＳ Ｐゴシック" charset="-128"/>
              </a:defRPr>
            </a:lvl4pPr>
            <a:lvl5pPr algn="ctr" rtl="0" fontAlgn="base">
              <a:spcBef>
                <a:spcPct val="0"/>
              </a:spcBef>
              <a:spcAft>
                <a:spcPct val="0"/>
              </a:spcAft>
              <a:defRPr sz="4400">
                <a:solidFill>
                  <a:schemeClr val="tx2"/>
                </a:solidFill>
                <a:latin typeface="Arial" charset="0"/>
                <a:ea typeface="ＭＳ Ｐゴシック" charset="-128"/>
              </a:defRPr>
            </a:lvl5pPr>
            <a:lvl6pPr marL="457200" algn="ctr" rtl="0" fontAlgn="base">
              <a:spcBef>
                <a:spcPct val="0"/>
              </a:spcBef>
              <a:spcAft>
                <a:spcPct val="0"/>
              </a:spcAft>
              <a:defRPr sz="4400">
                <a:solidFill>
                  <a:schemeClr val="tx2"/>
                </a:solidFill>
                <a:latin typeface="Arial" charset="0"/>
                <a:ea typeface="ＭＳ Ｐゴシック" charset="-128"/>
              </a:defRPr>
            </a:lvl6pPr>
            <a:lvl7pPr marL="914400" algn="ctr" rtl="0" fontAlgn="base">
              <a:spcBef>
                <a:spcPct val="0"/>
              </a:spcBef>
              <a:spcAft>
                <a:spcPct val="0"/>
              </a:spcAft>
              <a:defRPr sz="4400">
                <a:solidFill>
                  <a:schemeClr val="tx2"/>
                </a:solidFill>
                <a:latin typeface="Arial" charset="0"/>
                <a:ea typeface="ＭＳ Ｐゴシック" charset="-128"/>
              </a:defRPr>
            </a:lvl7pPr>
            <a:lvl8pPr marL="1371600" algn="ctr" rtl="0" fontAlgn="base">
              <a:spcBef>
                <a:spcPct val="0"/>
              </a:spcBef>
              <a:spcAft>
                <a:spcPct val="0"/>
              </a:spcAft>
              <a:defRPr sz="4400">
                <a:solidFill>
                  <a:schemeClr val="tx2"/>
                </a:solidFill>
                <a:latin typeface="Arial" charset="0"/>
                <a:ea typeface="ＭＳ Ｐゴシック" charset="-128"/>
              </a:defRPr>
            </a:lvl8pPr>
            <a:lvl9pPr marL="1828800" algn="ctr" rtl="0" fontAlgn="base">
              <a:spcBef>
                <a:spcPct val="0"/>
              </a:spcBef>
              <a:spcAft>
                <a:spcPct val="0"/>
              </a:spcAft>
              <a:defRPr sz="4400">
                <a:solidFill>
                  <a:schemeClr val="tx2"/>
                </a:solidFill>
                <a:latin typeface="Arial" charset="0"/>
                <a:ea typeface="ＭＳ Ｐゴシック" charset="-128"/>
              </a:defRPr>
            </a:lvl9pPr>
          </a:lstStyle>
          <a:p>
            <a:pPr algn="l" eaLnBrk="1" hangingPunct="1"/>
            <a:r>
              <a:rPr lang="en-US" sz="4800" b="1" kern="0" dirty="0">
                <a:solidFill>
                  <a:schemeClr val="bg1"/>
                </a:solidFill>
                <a:latin typeface="Garamond" panose="02020404030301010803" pitchFamily="18" charset="0"/>
              </a:rPr>
              <a:t>CARE on Call</a:t>
            </a:r>
          </a:p>
        </p:txBody>
      </p:sp>
    </p:spTree>
    <p:extLst>
      <p:ext uri="{BB962C8B-B14F-4D97-AF65-F5344CB8AC3E}">
        <p14:creationId xmlns:p14="http://schemas.microsoft.com/office/powerpoint/2010/main" val="9159509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E803CB-6EB3-970C-036D-B5BE65B5FFE1}"/>
              </a:ext>
            </a:extLst>
          </p:cNvPr>
          <p:cNvPicPr>
            <a:picLocks noChangeAspect="1"/>
          </p:cNvPicPr>
          <p:nvPr/>
        </p:nvPicPr>
        <p:blipFill>
          <a:blip r:embed="rId2"/>
          <a:srcRect/>
          <a:stretch/>
        </p:blipFill>
        <p:spPr>
          <a:xfrm>
            <a:off x="0" y="-1805"/>
            <a:ext cx="12282616" cy="6906039"/>
          </a:xfrm>
          <a:prstGeom prst="rect">
            <a:avLst/>
          </a:prstGeom>
        </p:spPr>
      </p:pic>
      <p:pic>
        <p:nvPicPr>
          <p:cNvPr id="2" name="Picture 1"/>
          <p:cNvPicPr>
            <a:picLocks noChangeAspect="1"/>
          </p:cNvPicPr>
          <p:nvPr/>
        </p:nvPicPr>
        <p:blipFill>
          <a:blip r:embed="rId3"/>
          <a:stretch>
            <a:fillRect/>
          </a:stretch>
        </p:blipFill>
        <p:spPr>
          <a:xfrm>
            <a:off x="7147797" y="1221968"/>
            <a:ext cx="4518663" cy="4929451"/>
          </a:xfrm>
          <a:prstGeom prst="rect">
            <a:avLst/>
          </a:prstGeom>
        </p:spPr>
      </p:pic>
      <p:pic>
        <p:nvPicPr>
          <p:cNvPr id="7" name="Picture 6"/>
          <p:cNvPicPr>
            <a:picLocks noChangeAspect="1"/>
          </p:cNvPicPr>
          <p:nvPr/>
        </p:nvPicPr>
        <p:blipFill>
          <a:blip r:embed="rId4"/>
          <a:stretch>
            <a:fillRect/>
          </a:stretch>
        </p:blipFill>
        <p:spPr>
          <a:xfrm>
            <a:off x="933860" y="4708420"/>
            <a:ext cx="4702169" cy="1588788"/>
          </a:xfrm>
          <a:prstGeom prst="rect">
            <a:avLst/>
          </a:prstGeom>
        </p:spPr>
      </p:pic>
      <p:sp>
        <p:nvSpPr>
          <p:cNvPr id="10" name="TextBox 9">
            <a:extLst>
              <a:ext uri="{FF2B5EF4-FFF2-40B4-BE49-F238E27FC236}">
                <a16:creationId xmlns:a16="http://schemas.microsoft.com/office/drawing/2014/main" id="{397E4543-D3C5-9EE6-034E-8AD9F02008F5}"/>
              </a:ext>
            </a:extLst>
          </p:cNvPr>
          <p:cNvSpPr txBox="1"/>
          <p:nvPr/>
        </p:nvSpPr>
        <p:spPr>
          <a:xfrm>
            <a:off x="421977" y="1388715"/>
            <a:ext cx="5674023" cy="2616101"/>
          </a:xfrm>
          <a:prstGeom prst="rect">
            <a:avLst/>
          </a:prstGeom>
          <a:noFill/>
        </p:spPr>
        <p:txBody>
          <a:bodyPr wrap="square" rtlCol="0">
            <a:spAutoFit/>
          </a:bodyPr>
          <a:lstStyle/>
          <a:p>
            <a:r>
              <a:rPr lang="en-US" sz="2000" b="1" dirty="0">
                <a:latin typeface="Garamond" panose="02020404030301010803" pitchFamily="18" charset="0"/>
                <a:cs typeface="Arial" panose="020B0604020202020204" pitchFamily="34" charset="0"/>
              </a:rPr>
              <a:t>Eligibility</a:t>
            </a:r>
          </a:p>
          <a:p>
            <a:endParaRPr lang="en-US" dirty="0">
              <a:latin typeface="Garamond" panose="02020404030301010803" pitchFamily="18" charset="0"/>
              <a:cs typeface="Arial" panose="020B0604020202020204" pitchFamily="34" charset="0"/>
            </a:endParaRPr>
          </a:p>
          <a:p>
            <a:pPr marL="285750" indent="-285750">
              <a:buFont typeface="Arial" panose="020B0604020202020204" pitchFamily="34" charset="0"/>
              <a:buChar char="•"/>
            </a:pPr>
            <a:r>
              <a:rPr lang="en-US" dirty="0">
                <a:latin typeface="Garamond" panose="02020404030301010803" pitchFamily="18" charset="0"/>
                <a:cs typeface="Arial" panose="020B0604020202020204" pitchFamily="34" charset="0"/>
              </a:rPr>
              <a:t>Who’s eligible?</a:t>
            </a:r>
          </a:p>
          <a:p>
            <a:pPr marL="742950" lvl="1" indent="-285750">
              <a:buFont typeface="Arial" panose="020B0604020202020204" pitchFamily="34" charset="0"/>
              <a:buChar char="•"/>
            </a:pPr>
            <a:r>
              <a:rPr lang="en-US" dirty="0">
                <a:latin typeface="Garamond" panose="02020404030301010803" pitchFamily="18" charset="0"/>
                <a:cs typeface="Arial" panose="020B0604020202020204" pitchFamily="34" charset="0"/>
              </a:rPr>
              <a:t>You (first day of hire)</a:t>
            </a:r>
          </a:p>
          <a:p>
            <a:pPr marL="742950" lvl="1" indent="-285750">
              <a:buFont typeface="Arial" panose="020B0604020202020204" pitchFamily="34" charset="0"/>
              <a:buChar char="•"/>
            </a:pPr>
            <a:r>
              <a:rPr lang="en-US" dirty="0">
                <a:latin typeface="Garamond" panose="02020404030301010803" pitchFamily="18" charset="0"/>
                <a:cs typeface="Arial" panose="020B0604020202020204" pitchFamily="34" charset="0"/>
              </a:rPr>
              <a:t>Anyone in your household (regardless of their relationship to you, age, or health insurance coverage)</a:t>
            </a:r>
          </a:p>
          <a:p>
            <a:pPr marL="742950" lvl="1" indent="-285750">
              <a:buFont typeface="Arial" panose="020B0604020202020204" pitchFamily="34" charset="0"/>
              <a:buChar char="•"/>
            </a:pPr>
            <a:r>
              <a:rPr lang="en-US" dirty="0">
                <a:latin typeface="Garamond" panose="02020404030301010803" pitchFamily="18" charset="0"/>
                <a:cs typeface="Arial" panose="020B0604020202020204" pitchFamily="34" charset="0"/>
              </a:rPr>
              <a:t>Dependents up to age 26 whether or not they live at home</a:t>
            </a:r>
          </a:p>
        </p:txBody>
      </p:sp>
      <p:sp>
        <p:nvSpPr>
          <p:cNvPr id="11" name="Rectangle 3">
            <a:extLst>
              <a:ext uri="{FF2B5EF4-FFF2-40B4-BE49-F238E27FC236}">
                <a16:creationId xmlns:a16="http://schemas.microsoft.com/office/drawing/2014/main" id="{371BACD1-1141-46BE-B2E1-BFDD484870E3}"/>
              </a:ext>
            </a:extLst>
          </p:cNvPr>
          <p:cNvSpPr txBox="1">
            <a:spLocks noChangeArrowheads="1"/>
          </p:cNvSpPr>
          <p:nvPr/>
        </p:nvSpPr>
        <p:spPr bwMode="auto">
          <a:xfrm>
            <a:off x="228600" y="38656"/>
            <a:ext cx="100584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128"/>
              </a:defRPr>
            </a:lvl2pPr>
            <a:lvl3pPr algn="ctr" rtl="0" fontAlgn="base">
              <a:spcBef>
                <a:spcPct val="0"/>
              </a:spcBef>
              <a:spcAft>
                <a:spcPct val="0"/>
              </a:spcAft>
              <a:defRPr sz="4400">
                <a:solidFill>
                  <a:schemeClr val="tx2"/>
                </a:solidFill>
                <a:latin typeface="Arial" charset="0"/>
                <a:ea typeface="ＭＳ Ｐゴシック" charset="-128"/>
              </a:defRPr>
            </a:lvl3pPr>
            <a:lvl4pPr algn="ctr" rtl="0" fontAlgn="base">
              <a:spcBef>
                <a:spcPct val="0"/>
              </a:spcBef>
              <a:spcAft>
                <a:spcPct val="0"/>
              </a:spcAft>
              <a:defRPr sz="4400">
                <a:solidFill>
                  <a:schemeClr val="tx2"/>
                </a:solidFill>
                <a:latin typeface="Arial" charset="0"/>
                <a:ea typeface="ＭＳ Ｐゴシック" charset="-128"/>
              </a:defRPr>
            </a:lvl4pPr>
            <a:lvl5pPr algn="ctr" rtl="0" fontAlgn="base">
              <a:spcBef>
                <a:spcPct val="0"/>
              </a:spcBef>
              <a:spcAft>
                <a:spcPct val="0"/>
              </a:spcAft>
              <a:defRPr sz="4400">
                <a:solidFill>
                  <a:schemeClr val="tx2"/>
                </a:solidFill>
                <a:latin typeface="Arial" charset="0"/>
                <a:ea typeface="ＭＳ Ｐゴシック" charset="-128"/>
              </a:defRPr>
            </a:lvl5pPr>
            <a:lvl6pPr marL="457200" algn="ctr" rtl="0" fontAlgn="base">
              <a:spcBef>
                <a:spcPct val="0"/>
              </a:spcBef>
              <a:spcAft>
                <a:spcPct val="0"/>
              </a:spcAft>
              <a:defRPr sz="4400">
                <a:solidFill>
                  <a:schemeClr val="tx2"/>
                </a:solidFill>
                <a:latin typeface="Arial" charset="0"/>
                <a:ea typeface="ＭＳ Ｐゴシック" charset="-128"/>
              </a:defRPr>
            </a:lvl6pPr>
            <a:lvl7pPr marL="914400" algn="ctr" rtl="0" fontAlgn="base">
              <a:spcBef>
                <a:spcPct val="0"/>
              </a:spcBef>
              <a:spcAft>
                <a:spcPct val="0"/>
              </a:spcAft>
              <a:defRPr sz="4400">
                <a:solidFill>
                  <a:schemeClr val="tx2"/>
                </a:solidFill>
                <a:latin typeface="Arial" charset="0"/>
                <a:ea typeface="ＭＳ Ｐゴシック" charset="-128"/>
              </a:defRPr>
            </a:lvl7pPr>
            <a:lvl8pPr marL="1371600" algn="ctr" rtl="0" fontAlgn="base">
              <a:spcBef>
                <a:spcPct val="0"/>
              </a:spcBef>
              <a:spcAft>
                <a:spcPct val="0"/>
              </a:spcAft>
              <a:defRPr sz="4400">
                <a:solidFill>
                  <a:schemeClr val="tx2"/>
                </a:solidFill>
                <a:latin typeface="Arial" charset="0"/>
                <a:ea typeface="ＭＳ Ｐゴシック" charset="-128"/>
              </a:defRPr>
            </a:lvl8pPr>
            <a:lvl9pPr marL="1828800" algn="ctr" rtl="0" fontAlgn="base">
              <a:spcBef>
                <a:spcPct val="0"/>
              </a:spcBef>
              <a:spcAft>
                <a:spcPct val="0"/>
              </a:spcAft>
              <a:defRPr sz="4400">
                <a:solidFill>
                  <a:schemeClr val="tx2"/>
                </a:solidFill>
                <a:latin typeface="Arial" charset="0"/>
                <a:ea typeface="ＭＳ Ｐゴシック" charset="-128"/>
              </a:defRPr>
            </a:lvl9pPr>
          </a:lstStyle>
          <a:p>
            <a:pPr algn="l" eaLnBrk="1" hangingPunct="1"/>
            <a:r>
              <a:rPr lang="en-US" sz="4800" b="1" kern="0" dirty="0">
                <a:solidFill>
                  <a:schemeClr val="bg1"/>
                </a:solidFill>
                <a:latin typeface="Garamond" panose="02020404030301010803" pitchFamily="18" charset="0"/>
              </a:rPr>
              <a:t>CARE on Call</a:t>
            </a:r>
          </a:p>
        </p:txBody>
      </p:sp>
    </p:spTree>
    <p:extLst>
      <p:ext uri="{BB962C8B-B14F-4D97-AF65-F5344CB8AC3E}">
        <p14:creationId xmlns:p14="http://schemas.microsoft.com/office/powerpoint/2010/main" val="228208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E803CB-6EB3-970C-036D-B5BE65B5FFE1}"/>
              </a:ext>
            </a:extLst>
          </p:cNvPr>
          <p:cNvPicPr>
            <a:picLocks noChangeAspect="1"/>
          </p:cNvPicPr>
          <p:nvPr/>
        </p:nvPicPr>
        <p:blipFill>
          <a:blip r:embed="rId2"/>
          <a:srcRect/>
          <a:stretch/>
        </p:blipFill>
        <p:spPr>
          <a:xfrm>
            <a:off x="0" y="-1805"/>
            <a:ext cx="12282616" cy="6906039"/>
          </a:xfrm>
          <a:prstGeom prst="rect">
            <a:avLst/>
          </a:prstGeom>
        </p:spPr>
      </p:pic>
      <p:sp>
        <p:nvSpPr>
          <p:cNvPr id="8" name="TextBox 7">
            <a:extLst>
              <a:ext uri="{FF2B5EF4-FFF2-40B4-BE49-F238E27FC236}">
                <a16:creationId xmlns:a16="http://schemas.microsoft.com/office/drawing/2014/main" id="{E3DD146D-680E-00EE-0182-602287225DF4}"/>
              </a:ext>
            </a:extLst>
          </p:cNvPr>
          <p:cNvSpPr txBox="1"/>
          <p:nvPr/>
        </p:nvSpPr>
        <p:spPr>
          <a:xfrm>
            <a:off x="360218" y="1211428"/>
            <a:ext cx="3949542" cy="430887"/>
          </a:xfrm>
          <a:prstGeom prst="rect">
            <a:avLst/>
          </a:prstGeom>
          <a:noFill/>
        </p:spPr>
        <p:txBody>
          <a:bodyPr wrap="square">
            <a:spAutoFit/>
          </a:bodyPr>
          <a:lstStyle/>
          <a:p>
            <a:pPr lvl="0">
              <a:defRPr/>
            </a:pPr>
            <a:r>
              <a:rPr lang="en-US" sz="2200" b="1" dirty="0">
                <a:solidFill>
                  <a:srgbClr val="00B0F0"/>
                </a:solidFill>
                <a:latin typeface="Arial" panose="020B0604020202020204" pitchFamily="34" charset="0"/>
                <a:cs typeface="Arial" panose="020B0604020202020204" pitchFamily="34" charset="0"/>
              </a:rPr>
              <a:t>Life and Relationships</a:t>
            </a:r>
          </a:p>
        </p:txBody>
      </p:sp>
      <p:sp>
        <p:nvSpPr>
          <p:cNvPr id="9" name="TextBox 8">
            <a:extLst>
              <a:ext uri="{FF2B5EF4-FFF2-40B4-BE49-F238E27FC236}">
                <a16:creationId xmlns:a16="http://schemas.microsoft.com/office/drawing/2014/main" id="{C494387B-86FC-8C3E-3B5A-2A9D69EA81E0}"/>
              </a:ext>
            </a:extLst>
          </p:cNvPr>
          <p:cNvSpPr txBox="1"/>
          <p:nvPr/>
        </p:nvSpPr>
        <p:spPr>
          <a:xfrm>
            <a:off x="380538" y="1673093"/>
            <a:ext cx="3949542" cy="1938992"/>
          </a:xfrm>
          <a:prstGeom prst="rect">
            <a:avLst/>
          </a:prstGeom>
          <a:noFill/>
        </p:spPr>
        <p:txBody>
          <a:bodyPr wrap="square">
            <a:spAutoFit/>
          </a:bodyPr>
          <a:lstStyle/>
          <a:p>
            <a:pPr marL="342900" lvl="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Parenting</a:t>
            </a:r>
          </a:p>
          <a:p>
            <a:pPr marL="342900" lvl="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Relationships</a:t>
            </a:r>
          </a:p>
          <a:p>
            <a:pPr marL="342900" lvl="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Aging adults</a:t>
            </a:r>
          </a:p>
          <a:p>
            <a:pPr marL="342900" lvl="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Balancing work and family</a:t>
            </a:r>
          </a:p>
          <a:p>
            <a:pPr marL="342900" lvl="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Managing life</a:t>
            </a:r>
          </a:p>
          <a:p>
            <a:pPr marL="342900" lvl="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Pets</a:t>
            </a:r>
          </a:p>
        </p:txBody>
      </p:sp>
      <p:sp>
        <p:nvSpPr>
          <p:cNvPr id="10" name="TextBox 9">
            <a:extLst>
              <a:ext uri="{FF2B5EF4-FFF2-40B4-BE49-F238E27FC236}">
                <a16:creationId xmlns:a16="http://schemas.microsoft.com/office/drawing/2014/main" id="{8150CBFE-1024-D91E-5738-137E569FE990}"/>
              </a:ext>
            </a:extLst>
          </p:cNvPr>
          <p:cNvSpPr txBox="1"/>
          <p:nvPr/>
        </p:nvSpPr>
        <p:spPr>
          <a:xfrm>
            <a:off x="339897" y="3776891"/>
            <a:ext cx="4204393" cy="430887"/>
          </a:xfrm>
          <a:prstGeom prst="rect">
            <a:avLst/>
          </a:prstGeom>
          <a:noFill/>
        </p:spPr>
        <p:txBody>
          <a:bodyPr wrap="square">
            <a:spAutoFit/>
          </a:bodyPr>
          <a:lstStyle/>
          <a:p>
            <a:pPr lvl="0">
              <a:defRPr/>
            </a:pPr>
            <a:r>
              <a:rPr lang="en-US" sz="2200" b="1" dirty="0">
                <a:solidFill>
                  <a:srgbClr val="00B0F0"/>
                </a:solidFill>
                <a:latin typeface="Arial" panose="020B0604020202020204" pitchFamily="34" charset="0"/>
                <a:cs typeface="Arial" panose="020B0604020202020204" pitchFamily="34" charset="0"/>
              </a:rPr>
              <a:t>Mental Health and Addictions</a:t>
            </a:r>
          </a:p>
        </p:txBody>
      </p:sp>
      <p:sp>
        <p:nvSpPr>
          <p:cNvPr id="11" name="TextBox 10">
            <a:extLst>
              <a:ext uri="{FF2B5EF4-FFF2-40B4-BE49-F238E27FC236}">
                <a16:creationId xmlns:a16="http://schemas.microsoft.com/office/drawing/2014/main" id="{560FAE68-C148-4DB9-7F44-51C019CDC35B}"/>
              </a:ext>
            </a:extLst>
          </p:cNvPr>
          <p:cNvSpPr txBox="1"/>
          <p:nvPr/>
        </p:nvSpPr>
        <p:spPr>
          <a:xfrm>
            <a:off x="360218" y="4238556"/>
            <a:ext cx="3949542" cy="1938992"/>
          </a:xfrm>
          <a:prstGeom prst="rect">
            <a:avLst/>
          </a:prstGeom>
          <a:noFill/>
        </p:spPr>
        <p:txBody>
          <a:bodyPr wrap="square">
            <a:spAutoFit/>
          </a:bodyPr>
          <a:lstStyle/>
          <a:p>
            <a:pPr marL="342900" lvl="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Depression</a:t>
            </a:r>
          </a:p>
          <a:p>
            <a:pPr marL="342900" lvl="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Suicide prevention</a:t>
            </a:r>
          </a:p>
          <a:p>
            <a:pPr marL="342900" lvl="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Addictions</a:t>
            </a:r>
          </a:p>
          <a:p>
            <a:pPr marL="342900" lvl="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Mental health awareness and conditions</a:t>
            </a:r>
          </a:p>
          <a:p>
            <a:pPr marL="342900" lvl="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Mental well-being terms </a:t>
            </a:r>
          </a:p>
        </p:txBody>
      </p:sp>
      <p:sp>
        <p:nvSpPr>
          <p:cNvPr id="12" name="TextBox 11">
            <a:extLst>
              <a:ext uri="{FF2B5EF4-FFF2-40B4-BE49-F238E27FC236}">
                <a16:creationId xmlns:a16="http://schemas.microsoft.com/office/drawing/2014/main" id="{F959DB22-C526-FF2C-9348-F167B2BB1696}"/>
              </a:ext>
            </a:extLst>
          </p:cNvPr>
          <p:cNvSpPr txBox="1"/>
          <p:nvPr/>
        </p:nvSpPr>
        <p:spPr>
          <a:xfrm>
            <a:off x="4564610" y="1211428"/>
            <a:ext cx="3949542" cy="430887"/>
          </a:xfrm>
          <a:prstGeom prst="rect">
            <a:avLst/>
          </a:prstGeom>
          <a:noFill/>
        </p:spPr>
        <p:txBody>
          <a:bodyPr wrap="square">
            <a:spAutoFit/>
          </a:bodyPr>
          <a:lstStyle/>
          <a:p>
            <a:pPr lvl="0">
              <a:defRPr/>
            </a:pPr>
            <a:r>
              <a:rPr lang="en-US" sz="2200" b="1" dirty="0">
                <a:solidFill>
                  <a:srgbClr val="00B0F0"/>
                </a:solidFill>
                <a:latin typeface="Arial" panose="020B0604020202020204" pitchFamily="34" charset="0"/>
                <a:cs typeface="Arial" panose="020B0604020202020204" pitchFamily="34" charset="0"/>
              </a:rPr>
              <a:t>Resource Centers</a:t>
            </a:r>
          </a:p>
        </p:txBody>
      </p:sp>
      <p:sp>
        <p:nvSpPr>
          <p:cNvPr id="13" name="TextBox 12">
            <a:extLst>
              <a:ext uri="{FF2B5EF4-FFF2-40B4-BE49-F238E27FC236}">
                <a16:creationId xmlns:a16="http://schemas.microsoft.com/office/drawing/2014/main" id="{EBD28B21-8620-053F-C8A9-3FEDE08C55E6}"/>
              </a:ext>
            </a:extLst>
          </p:cNvPr>
          <p:cNvSpPr txBox="1"/>
          <p:nvPr/>
        </p:nvSpPr>
        <p:spPr>
          <a:xfrm>
            <a:off x="4584930" y="1673093"/>
            <a:ext cx="3949542" cy="2554545"/>
          </a:xfrm>
          <a:prstGeom prst="rect">
            <a:avLst/>
          </a:prstGeom>
          <a:noFill/>
        </p:spPr>
        <p:txBody>
          <a:bodyPr wrap="square">
            <a:spAutoFit/>
          </a:bodyPr>
          <a:lstStyle/>
          <a:p>
            <a:pPr marL="342900" lvl="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Crisis and disaster</a:t>
            </a:r>
          </a:p>
          <a:p>
            <a:pPr marL="342900" lvl="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Staying healthy</a:t>
            </a:r>
          </a:p>
          <a:p>
            <a:pPr marL="800100" lvl="1"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Fitness</a:t>
            </a:r>
          </a:p>
          <a:p>
            <a:pPr marL="800100" lvl="1"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Nutrition</a:t>
            </a:r>
          </a:p>
          <a:p>
            <a:pPr marL="34290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Self-improvement</a:t>
            </a:r>
          </a:p>
          <a:p>
            <a:pPr marL="34290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Stress</a:t>
            </a:r>
          </a:p>
          <a:p>
            <a:pPr marL="34290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Trauma, grief, and loss</a:t>
            </a:r>
          </a:p>
          <a:p>
            <a:pPr marL="342900" lvl="0" indent="-342900">
              <a:buFont typeface="Arial" panose="020B0604020202020204" pitchFamily="34" charset="0"/>
              <a:buChar char="•"/>
              <a:defRPr/>
            </a:pPr>
            <a:endParaRPr lang="en-US" sz="2000" dirty="0">
              <a:solidFill>
                <a:prstClr val="black"/>
              </a:solidFill>
              <a:latin typeface="Garamond" panose="02020404030301010803" pitchFamily="18" charset="0"/>
              <a:cs typeface="Arial" panose="020B0604020202020204" pitchFamily="34" charset="0"/>
            </a:endParaRPr>
          </a:p>
        </p:txBody>
      </p:sp>
      <p:sp>
        <p:nvSpPr>
          <p:cNvPr id="14" name="TextBox 13">
            <a:extLst>
              <a:ext uri="{FF2B5EF4-FFF2-40B4-BE49-F238E27FC236}">
                <a16:creationId xmlns:a16="http://schemas.microsoft.com/office/drawing/2014/main" id="{A9DFF5C4-00E7-A396-A5D8-8972EDC1C19A}"/>
              </a:ext>
            </a:extLst>
          </p:cNvPr>
          <p:cNvSpPr txBox="1"/>
          <p:nvPr/>
        </p:nvSpPr>
        <p:spPr>
          <a:xfrm>
            <a:off x="8242458" y="1211428"/>
            <a:ext cx="3949542" cy="430887"/>
          </a:xfrm>
          <a:prstGeom prst="rect">
            <a:avLst/>
          </a:prstGeom>
          <a:noFill/>
        </p:spPr>
        <p:txBody>
          <a:bodyPr wrap="square">
            <a:spAutoFit/>
          </a:bodyPr>
          <a:lstStyle/>
          <a:p>
            <a:pPr lvl="0">
              <a:defRPr/>
            </a:pPr>
            <a:r>
              <a:rPr lang="en-US" sz="2200" b="1" dirty="0">
                <a:solidFill>
                  <a:srgbClr val="00B0F0"/>
                </a:solidFill>
                <a:latin typeface="Arial" panose="020B0604020202020204" pitchFamily="34" charset="0"/>
                <a:cs typeface="Arial" panose="020B0604020202020204" pitchFamily="34" charset="0"/>
              </a:rPr>
              <a:t>Career and Workplace</a:t>
            </a:r>
          </a:p>
        </p:txBody>
      </p:sp>
      <p:sp>
        <p:nvSpPr>
          <p:cNvPr id="15" name="TextBox 14">
            <a:extLst>
              <a:ext uri="{FF2B5EF4-FFF2-40B4-BE49-F238E27FC236}">
                <a16:creationId xmlns:a16="http://schemas.microsoft.com/office/drawing/2014/main" id="{9D65B451-4270-70F7-74F2-17AD6133968F}"/>
              </a:ext>
            </a:extLst>
          </p:cNvPr>
          <p:cNvSpPr txBox="1"/>
          <p:nvPr/>
        </p:nvSpPr>
        <p:spPr>
          <a:xfrm>
            <a:off x="8262778" y="1673093"/>
            <a:ext cx="3949542" cy="2246769"/>
          </a:xfrm>
          <a:prstGeom prst="rect">
            <a:avLst/>
          </a:prstGeom>
          <a:noFill/>
        </p:spPr>
        <p:txBody>
          <a:bodyPr wrap="square">
            <a:spAutoFit/>
          </a:bodyPr>
          <a:lstStyle/>
          <a:p>
            <a:pPr marL="342900" lvl="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Dealing with tough situations</a:t>
            </a:r>
          </a:p>
          <a:p>
            <a:pPr marL="342900" lvl="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Handling change</a:t>
            </a:r>
          </a:p>
          <a:p>
            <a:pPr marL="342900" lvl="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Helping your coworkers</a:t>
            </a:r>
          </a:p>
          <a:p>
            <a:pPr marL="342900" lvl="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Navigating career</a:t>
            </a:r>
          </a:p>
          <a:p>
            <a:pPr marL="342900" lvl="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Manager resources</a:t>
            </a:r>
          </a:p>
          <a:p>
            <a:pPr marL="342900" lvl="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Manager services</a:t>
            </a:r>
          </a:p>
          <a:p>
            <a:pPr marL="342900" lvl="0" indent="-342900">
              <a:buFont typeface="Arial" panose="020B0604020202020204" pitchFamily="34" charset="0"/>
              <a:buChar char="•"/>
              <a:defRPr/>
            </a:pPr>
            <a:endParaRPr lang="en-US" sz="2000" dirty="0">
              <a:solidFill>
                <a:prstClr val="black"/>
              </a:solidFill>
              <a:latin typeface="Garamond" panose="02020404030301010803" pitchFamily="18" charset="0"/>
              <a:cs typeface="Arial" panose="020B0604020202020204" pitchFamily="34" charset="0"/>
            </a:endParaRPr>
          </a:p>
        </p:txBody>
      </p:sp>
      <p:sp>
        <p:nvSpPr>
          <p:cNvPr id="16" name="TextBox 15">
            <a:extLst>
              <a:ext uri="{FF2B5EF4-FFF2-40B4-BE49-F238E27FC236}">
                <a16:creationId xmlns:a16="http://schemas.microsoft.com/office/drawing/2014/main" id="{F97041FF-F081-5B75-9742-AC56B3A8320C}"/>
              </a:ext>
            </a:extLst>
          </p:cNvPr>
          <p:cNvSpPr txBox="1"/>
          <p:nvPr/>
        </p:nvSpPr>
        <p:spPr>
          <a:xfrm>
            <a:off x="8242458" y="3919862"/>
            <a:ext cx="3949542" cy="430887"/>
          </a:xfrm>
          <a:prstGeom prst="rect">
            <a:avLst/>
          </a:prstGeom>
          <a:noFill/>
        </p:spPr>
        <p:txBody>
          <a:bodyPr wrap="square">
            <a:spAutoFit/>
          </a:bodyPr>
          <a:lstStyle/>
          <a:p>
            <a:pPr lvl="0">
              <a:defRPr/>
            </a:pPr>
            <a:r>
              <a:rPr lang="en-US" sz="2200" b="1" dirty="0">
                <a:solidFill>
                  <a:srgbClr val="00B0F0"/>
                </a:solidFill>
                <a:latin typeface="Arial" panose="020B0604020202020204" pitchFamily="34" charset="0"/>
                <a:cs typeface="Arial" panose="020B0604020202020204" pitchFamily="34" charset="0"/>
              </a:rPr>
              <a:t>Tools</a:t>
            </a:r>
          </a:p>
        </p:txBody>
      </p:sp>
      <p:sp>
        <p:nvSpPr>
          <p:cNvPr id="17" name="TextBox 16">
            <a:extLst>
              <a:ext uri="{FF2B5EF4-FFF2-40B4-BE49-F238E27FC236}">
                <a16:creationId xmlns:a16="http://schemas.microsoft.com/office/drawing/2014/main" id="{181F0749-DE37-2720-F8F5-62F38529C22E}"/>
              </a:ext>
            </a:extLst>
          </p:cNvPr>
          <p:cNvSpPr txBox="1"/>
          <p:nvPr/>
        </p:nvSpPr>
        <p:spPr>
          <a:xfrm>
            <a:off x="8262778" y="4381527"/>
            <a:ext cx="3949542" cy="2246769"/>
          </a:xfrm>
          <a:prstGeom prst="rect">
            <a:avLst/>
          </a:prstGeom>
          <a:noFill/>
        </p:spPr>
        <p:txBody>
          <a:bodyPr wrap="square">
            <a:spAutoFit/>
          </a:bodyPr>
          <a:lstStyle/>
          <a:p>
            <a:pPr marL="342900" lvl="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Monthly features</a:t>
            </a:r>
          </a:p>
          <a:p>
            <a:pPr marL="342900" lvl="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Webinars</a:t>
            </a:r>
          </a:p>
          <a:p>
            <a:pPr marL="342900" lvl="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Video library</a:t>
            </a:r>
          </a:p>
          <a:p>
            <a:pPr marL="342900" lvl="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Digital resources</a:t>
            </a:r>
          </a:p>
          <a:p>
            <a:pPr marL="342900" lvl="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Find support</a:t>
            </a:r>
          </a:p>
          <a:p>
            <a:pPr marL="342900" lvl="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Check in on you</a:t>
            </a:r>
          </a:p>
          <a:p>
            <a:pPr marL="342900" lvl="0" indent="-342900">
              <a:buFont typeface="Arial" panose="020B0604020202020204" pitchFamily="34" charset="0"/>
              <a:buChar char="•"/>
              <a:defRPr/>
            </a:pPr>
            <a:endParaRPr lang="en-US" sz="2000" dirty="0">
              <a:solidFill>
                <a:prstClr val="black"/>
              </a:solidFill>
              <a:latin typeface="Garamond" panose="02020404030301010803" pitchFamily="18" charset="0"/>
              <a:cs typeface="Arial" panose="020B0604020202020204" pitchFamily="34" charset="0"/>
            </a:endParaRPr>
          </a:p>
        </p:txBody>
      </p:sp>
      <p:sp>
        <p:nvSpPr>
          <p:cNvPr id="18" name="TextBox 17">
            <a:extLst>
              <a:ext uri="{FF2B5EF4-FFF2-40B4-BE49-F238E27FC236}">
                <a16:creationId xmlns:a16="http://schemas.microsoft.com/office/drawing/2014/main" id="{3696D34A-C7AC-88CB-D1F8-277022D3521C}"/>
              </a:ext>
            </a:extLst>
          </p:cNvPr>
          <p:cNvSpPr txBox="1"/>
          <p:nvPr/>
        </p:nvSpPr>
        <p:spPr>
          <a:xfrm>
            <a:off x="4584930" y="4135305"/>
            <a:ext cx="3949542" cy="430887"/>
          </a:xfrm>
          <a:prstGeom prst="rect">
            <a:avLst/>
          </a:prstGeom>
          <a:noFill/>
        </p:spPr>
        <p:txBody>
          <a:bodyPr wrap="square">
            <a:spAutoFit/>
          </a:bodyPr>
          <a:lstStyle/>
          <a:p>
            <a:pPr lvl="0">
              <a:defRPr/>
            </a:pPr>
            <a:r>
              <a:rPr lang="en-US" sz="2200" b="1" dirty="0">
                <a:solidFill>
                  <a:srgbClr val="00B0F0"/>
                </a:solidFill>
                <a:latin typeface="Arial" panose="020B0604020202020204" pitchFamily="34" charset="0"/>
                <a:cs typeface="Arial" panose="020B0604020202020204" pitchFamily="34" charset="0"/>
              </a:rPr>
              <a:t>Services</a:t>
            </a:r>
          </a:p>
        </p:txBody>
      </p:sp>
      <p:sp>
        <p:nvSpPr>
          <p:cNvPr id="19" name="TextBox 18">
            <a:extLst>
              <a:ext uri="{FF2B5EF4-FFF2-40B4-BE49-F238E27FC236}">
                <a16:creationId xmlns:a16="http://schemas.microsoft.com/office/drawing/2014/main" id="{ABB834A3-D29C-AAA7-43AD-B25F4AD08362}"/>
              </a:ext>
            </a:extLst>
          </p:cNvPr>
          <p:cNvSpPr txBox="1"/>
          <p:nvPr/>
        </p:nvSpPr>
        <p:spPr>
          <a:xfrm>
            <a:off x="4605250" y="4596970"/>
            <a:ext cx="3949542" cy="1938992"/>
          </a:xfrm>
          <a:prstGeom prst="rect">
            <a:avLst/>
          </a:prstGeom>
          <a:noFill/>
        </p:spPr>
        <p:txBody>
          <a:bodyPr wrap="square">
            <a:spAutoFit/>
          </a:bodyPr>
          <a:lstStyle/>
          <a:p>
            <a:pPr marL="342900" lvl="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About your benefits</a:t>
            </a:r>
          </a:p>
          <a:p>
            <a:pPr marL="800100" lvl="1"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Orientation</a:t>
            </a:r>
          </a:p>
          <a:p>
            <a:pPr marL="34290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Emotional well-being</a:t>
            </a:r>
          </a:p>
          <a:p>
            <a:pPr marL="34290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Legal and financial</a:t>
            </a:r>
          </a:p>
          <a:p>
            <a:pPr marL="34290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Daily life assistance</a:t>
            </a:r>
          </a:p>
          <a:p>
            <a:pPr marL="342900" lvl="0" indent="-342900">
              <a:buFont typeface="Arial" panose="020B0604020202020204" pitchFamily="34" charset="0"/>
              <a:buChar char="•"/>
              <a:defRPr/>
            </a:pPr>
            <a:endParaRPr lang="en-US" sz="2000" dirty="0">
              <a:solidFill>
                <a:prstClr val="black"/>
              </a:solidFill>
              <a:latin typeface="Garamond" panose="02020404030301010803" pitchFamily="18" charset="0"/>
              <a:cs typeface="Arial" panose="020B0604020202020204" pitchFamily="34" charset="0"/>
            </a:endParaRPr>
          </a:p>
        </p:txBody>
      </p:sp>
      <p:sp>
        <p:nvSpPr>
          <p:cNvPr id="21" name="Rectangle 3">
            <a:extLst>
              <a:ext uri="{FF2B5EF4-FFF2-40B4-BE49-F238E27FC236}">
                <a16:creationId xmlns:a16="http://schemas.microsoft.com/office/drawing/2014/main" id="{7D60527F-B7B3-43D5-8123-9D2522C5310E}"/>
              </a:ext>
            </a:extLst>
          </p:cNvPr>
          <p:cNvSpPr txBox="1">
            <a:spLocks noChangeArrowheads="1"/>
          </p:cNvSpPr>
          <p:nvPr/>
        </p:nvSpPr>
        <p:spPr bwMode="auto">
          <a:xfrm>
            <a:off x="228600" y="38656"/>
            <a:ext cx="100584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128"/>
              </a:defRPr>
            </a:lvl2pPr>
            <a:lvl3pPr algn="ctr" rtl="0" fontAlgn="base">
              <a:spcBef>
                <a:spcPct val="0"/>
              </a:spcBef>
              <a:spcAft>
                <a:spcPct val="0"/>
              </a:spcAft>
              <a:defRPr sz="4400">
                <a:solidFill>
                  <a:schemeClr val="tx2"/>
                </a:solidFill>
                <a:latin typeface="Arial" charset="0"/>
                <a:ea typeface="ＭＳ Ｐゴシック" charset="-128"/>
              </a:defRPr>
            </a:lvl3pPr>
            <a:lvl4pPr algn="ctr" rtl="0" fontAlgn="base">
              <a:spcBef>
                <a:spcPct val="0"/>
              </a:spcBef>
              <a:spcAft>
                <a:spcPct val="0"/>
              </a:spcAft>
              <a:defRPr sz="4400">
                <a:solidFill>
                  <a:schemeClr val="tx2"/>
                </a:solidFill>
                <a:latin typeface="Arial" charset="0"/>
                <a:ea typeface="ＭＳ Ｐゴシック" charset="-128"/>
              </a:defRPr>
            </a:lvl4pPr>
            <a:lvl5pPr algn="ctr" rtl="0" fontAlgn="base">
              <a:spcBef>
                <a:spcPct val="0"/>
              </a:spcBef>
              <a:spcAft>
                <a:spcPct val="0"/>
              </a:spcAft>
              <a:defRPr sz="4400">
                <a:solidFill>
                  <a:schemeClr val="tx2"/>
                </a:solidFill>
                <a:latin typeface="Arial" charset="0"/>
                <a:ea typeface="ＭＳ Ｐゴシック" charset="-128"/>
              </a:defRPr>
            </a:lvl5pPr>
            <a:lvl6pPr marL="457200" algn="ctr" rtl="0" fontAlgn="base">
              <a:spcBef>
                <a:spcPct val="0"/>
              </a:spcBef>
              <a:spcAft>
                <a:spcPct val="0"/>
              </a:spcAft>
              <a:defRPr sz="4400">
                <a:solidFill>
                  <a:schemeClr val="tx2"/>
                </a:solidFill>
                <a:latin typeface="Arial" charset="0"/>
                <a:ea typeface="ＭＳ Ｐゴシック" charset="-128"/>
              </a:defRPr>
            </a:lvl6pPr>
            <a:lvl7pPr marL="914400" algn="ctr" rtl="0" fontAlgn="base">
              <a:spcBef>
                <a:spcPct val="0"/>
              </a:spcBef>
              <a:spcAft>
                <a:spcPct val="0"/>
              </a:spcAft>
              <a:defRPr sz="4400">
                <a:solidFill>
                  <a:schemeClr val="tx2"/>
                </a:solidFill>
                <a:latin typeface="Arial" charset="0"/>
                <a:ea typeface="ＭＳ Ｐゴシック" charset="-128"/>
              </a:defRPr>
            </a:lvl7pPr>
            <a:lvl8pPr marL="1371600" algn="ctr" rtl="0" fontAlgn="base">
              <a:spcBef>
                <a:spcPct val="0"/>
              </a:spcBef>
              <a:spcAft>
                <a:spcPct val="0"/>
              </a:spcAft>
              <a:defRPr sz="4400">
                <a:solidFill>
                  <a:schemeClr val="tx2"/>
                </a:solidFill>
                <a:latin typeface="Arial" charset="0"/>
                <a:ea typeface="ＭＳ Ｐゴシック" charset="-128"/>
              </a:defRPr>
            </a:lvl8pPr>
            <a:lvl9pPr marL="1828800" algn="ctr" rtl="0" fontAlgn="base">
              <a:spcBef>
                <a:spcPct val="0"/>
              </a:spcBef>
              <a:spcAft>
                <a:spcPct val="0"/>
              </a:spcAft>
              <a:defRPr sz="4400">
                <a:solidFill>
                  <a:schemeClr val="tx2"/>
                </a:solidFill>
                <a:latin typeface="Arial" charset="0"/>
                <a:ea typeface="ＭＳ Ｐゴシック" charset="-128"/>
              </a:defRPr>
            </a:lvl9pPr>
          </a:lstStyle>
          <a:p>
            <a:pPr algn="l" eaLnBrk="1" hangingPunct="1"/>
            <a:r>
              <a:rPr lang="en-US" sz="4800" b="1" kern="0" dirty="0">
                <a:solidFill>
                  <a:schemeClr val="bg1"/>
                </a:solidFill>
                <a:latin typeface="Garamond" panose="02020404030301010803" pitchFamily="18" charset="0"/>
              </a:rPr>
              <a:t>CARE on Call</a:t>
            </a:r>
          </a:p>
        </p:txBody>
      </p:sp>
    </p:spTree>
    <p:extLst>
      <p:ext uri="{BB962C8B-B14F-4D97-AF65-F5344CB8AC3E}">
        <p14:creationId xmlns:p14="http://schemas.microsoft.com/office/powerpoint/2010/main" val="2366227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E803CB-6EB3-970C-036D-B5BE65B5FFE1}"/>
              </a:ext>
            </a:extLst>
          </p:cNvPr>
          <p:cNvPicPr>
            <a:picLocks noChangeAspect="1"/>
          </p:cNvPicPr>
          <p:nvPr/>
        </p:nvPicPr>
        <p:blipFill>
          <a:blip r:embed="rId2"/>
          <a:srcRect/>
          <a:stretch/>
        </p:blipFill>
        <p:spPr>
          <a:xfrm>
            <a:off x="0" y="-1805"/>
            <a:ext cx="12282616" cy="6906039"/>
          </a:xfrm>
          <a:prstGeom prst="rect">
            <a:avLst/>
          </a:prstGeom>
        </p:spPr>
      </p:pic>
      <p:sp>
        <p:nvSpPr>
          <p:cNvPr id="8" name="TextBox 7">
            <a:extLst>
              <a:ext uri="{FF2B5EF4-FFF2-40B4-BE49-F238E27FC236}">
                <a16:creationId xmlns:a16="http://schemas.microsoft.com/office/drawing/2014/main" id="{84268D88-3E03-C7D8-E90F-00BF55632815}"/>
              </a:ext>
            </a:extLst>
          </p:cNvPr>
          <p:cNvSpPr txBox="1"/>
          <p:nvPr/>
        </p:nvSpPr>
        <p:spPr>
          <a:xfrm>
            <a:off x="588355" y="1259074"/>
            <a:ext cx="3949542" cy="430887"/>
          </a:xfrm>
          <a:prstGeom prst="rect">
            <a:avLst/>
          </a:prstGeom>
          <a:noFill/>
        </p:spPr>
        <p:txBody>
          <a:bodyPr wrap="square">
            <a:spAutoFit/>
          </a:bodyPr>
          <a:lstStyle/>
          <a:p>
            <a:pPr lvl="0">
              <a:defRPr/>
            </a:pPr>
            <a:r>
              <a:rPr lang="en-US" sz="2200" b="1" dirty="0">
                <a:solidFill>
                  <a:srgbClr val="00B0F0"/>
                </a:solidFill>
                <a:latin typeface="Arial" panose="020B0604020202020204" pitchFamily="34" charset="0"/>
                <a:cs typeface="Arial" panose="020B0604020202020204" pitchFamily="34" charset="0"/>
              </a:rPr>
              <a:t>Suggesting Our Services</a:t>
            </a:r>
          </a:p>
        </p:txBody>
      </p:sp>
      <p:sp>
        <p:nvSpPr>
          <p:cNvPr id="9" name="TextBox 8">
            <a:extLst>
              <a:ext uri="{FF2B5EF4-FFF2-40B4-BE49-F238E27FC236}">
                <a16:creationId xmlns:a16="http://schemas.microsoft.com/office/drawing/2014/main" id="{A44306C1-75B0-FAD3-0249-01A87097024C}"/>
              </a:ext>
            </a:extLst>
          </p:cNvPr>
          <p:cNvSpPr txBox="1"/>
          <p:nvPr/>
        </p:nvSpPr>
        <p:spPr>
          <a:xfrm>
            <a:off x="619864" y="1728511"/>
            <a:ext cx="4925754" cy="4708981"/>
          </a:xfrm>
          <a:prstGeom prst="rect">
            <a:avLst/>
          </a:prstGeom>
          <a:noFill/>
        </p:spPr>
        <p:txBody>
          <a:bodyPr wrap="square">
            <a:spAutoFit/>
          </a:bodyPr>
          <a:lstStyle/>
          <a:p>
            <a:pPr lvl="0">
              <a:defRPr/>
            </a:pPr>
            <a:r>
              <a:rPr lang="en-US" sz="2000" dirty="0">
                <a:solidFill>
                  <a:prstClr val="black"/>
                </a:solidFill>
                <a:latin typeface="Garamond" panose="02020404030301010803" pitchFamily="18" charset="0"/>
                <a:cs typeface="Arial" panose="020B0604020202020204" pitchFamily="34" charset="0"/>
              </a:rPr>
              <a:t>Suggest your employee call us when:</a:t>
            </a:r>
          </a:p>
          <a:p>
            <a:pPr marL="34290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You become aware of an employee’s personal issue</a:t>
            </a:r>
          </a:p>
          <a:p>
            <a:pPr marL="34290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No job performance concerns exit</a:t>
            </a:r>
          </a:p>
          <a:p>
            <a:pPr marL="34290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You want to offer proactive support</a:t>
            </a:r>
          </a:p>
          <a:p>
            <a:pPr lvl="1">
              <a:defRPr/>
            </a:pPr>
            <a:endParaRPr lang="en-US" sz="2000" dirty="0">
              <a:solidFill>
                <a:prstClr val="black"/>
              </a:solidFill>
              <a:latin typeface="Garamond" panose="02020404030301010803" pitchFamily="18" charset="0"/>
              <a:cs typeface="Arial" panose="020B0604020202020204" pitchFamily="34" charset="0"/>
            </a:endParaRPr>
          </a:p>
          <a:p>
            <a:pPr>
              <a:defRPr/>
            </a:pPr>
            <a:r>
              <a:rPr lang="en-US" sz="2000" dirty="0">
                <a:solidFill>
                  <a:prstClr val="black"/>
                </a:solidFill>
                <a:latin typeface="Garamond" panose="02020404030301010803" pitchFamily="18" charset="0"/>
                <a:cs typeface="Arial" panose="020B0604020202020204" pitchFamily="34" charset="0"/>
              </a:rPr>
              <a:t>The process:</a:t>
            </a:r>
          </a:p>
          <a:p>
            <a:pPr marL="34290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Provide employees with our contact information</a:t>
            </a:r>
          </a:p>
          <a:p>
            <a:pPr marL="34290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No release of information is signed</a:t>
            </a:r>
          </a:p>
          <a:p>
            <a:pPr marL="34290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You receive no communication regarding employee follow-up for treatment</a:t>
            </a:r>
          </a:p>
          <a:p>
            <a:pPr>
              <a:defRPr/>
            </a:pPr>
            <a:endParaRPr lang="en-US" sz="2000" dirty="0">
              <a:solidFill>
                <a:prstClr val="black"/>
              </a:solidFill>
              <a:latin typeface="Garamond" panose="02020404030301010803" pitchFamily="18" charset="0"/>
              <a:cs typeface="Arial" panose="020B0604020202020204" pitchFamily="34" charset="0"/>
            </a:endParaRPr>
          </a:p>
          <a:p>
            <a:pPr lvl="1">
              <a:defRPr/>
            </a:pPr>
            <a:endParaRPr lang="en-US" sz="2000" dirty="0">
              <a:solidFill>
                <a:prstClr val="black"/>
              </a:solidFill>
              <a:latin typeface="Garamond" panose="02020404030301010803" pitchFamily="18" charset="0"/>
              <a:cs typeface="Arial" panose="020B0604020202020204" pitchFamily="34" charset="0"/>
            </a:endParaRPr>
          </a:p>
          <a:p>
            <a:pPr lvl="1">
              <a:defRPr/>
            </a:pPr>
            <a:r>
              <a:rPr lang="en-US" sz="2000" dirty="0">
                <a:solidFill>
                  <a:prstClr val="black"/>
                </a:solidFill>
                <a:latin typeface="Garamond" panose="02020404030301010803" pitchFamily="18" charset="0"/>
                <a:cs typeface="Arial" panose="020B0604020202020204" pitchFamily="34" charset="0"/>
              </a:rPr>
              <a:t>	</a:t>
            </a:r>
          </a:p>
        </p:txBody>
      </p:sp>
      <p:sp>
        <p:nvSpPr>
          <p:cNvPr id="10" name="TextBox 9">
            <a:extLst>
              <a:ext uri="{FF2B5EF4-FFF2-40B4-BE49-F238E27FC236}">
                <a16:creationId xmlns:a16="http://schemas.microsoft.com/office/drawing/2014/main" id="{C79691AF-DDF2-9C79-C572-B45E160EF486}"/>
              </a:ext>
            </a:extLst>
          </p:cNvPr>
          <p:cNvSpPr txBox="1"/>
          <p:nvPr/>
        </p:nvSpPr>
        <p:spPr>
          <a:xfrm>
            <a:off x="6646383" y="1259074"/>
            <a:ext cx="4693099" cy="430887"/>
          </a:xfrm>
          <a:prstGeom prst="rect">
            <a:avLst/>
          </a:prstGeom>
          <a:noFill/>
        </p:spPr>
        <p:txBody>
          <a:bodyPr wrap="square">
            <a:spAutoFit/>
          </a:bodyPr>
          <a:lstStyle/>
          <a:p>
            <a:pPr lvl="0">
              <a:defRPr/>
            </a:pPr>
            <a:r>
              <a:rPr lang="en-US" sz="2200" b="1" dirty="0">
                <a:solidFill>
                  <a:srgbClr val="00B0F0"/>
                </a:solidFill>
                <a:latin typeface="Arial" panose="020B0604020202020204" pitchFamily="34" charset="0"/>
                <a:cs typeface="Arial" panose="020B0604020202020204" pitchFamily="34" charset="0"/>
              </a:rPr>
              <a:t>Consider a Management Referral</a:t>
            </a:r>
          </a:p>
        </p:txBody>
      </p:sp>
      <p:sp>
        <p:nvSpPr>
          <p:cNvPr id="11" name="TextBox 10">
            <a:extLst>
              <a:ext uri="{FF2B5EF4-FFF2-40B4-BE49-F238E27FC236}">
                <a16:creationId xmlns:a16="http://schemas.microsoft.com/office/drawing/2014/main" id="{AC311036-6DE3-EADF-FA42-5F4299F6D7A5}"/>
              </a:ext>
            </a:extLst>
          </p:cNvPr>
          <p:cNvSpPr txBox="1"/>
          <p:nvPr/>
        </p:nvSpPr>
        <p:spPr>
          <a:xfrm>
            <a:off x="6646383" y="1728511"/>
            <a:ext cx="4925754" cy="5632311"/>
          </a:xfrm>
          <a:prstGeom prst="rect">
            <a:avLst/>
          </a:prstGeom>
          <a:noFill/>
        </p:spPr>
        <p:txBody>
          <a:bodyPr wrap="square">
            <a:spAutoFit/>
          </a:bodyPr>
          <a:lstStyle/>
          <a:p>
            <a:pPr lvl="0">
              <a:defRPr/>
            </a:pPr>
            <a:r>
              <a:rPr lang="en-US" sz="2000" dirty="0">
                <a:solidFill>
                  <a:prstClr val="black"/>
                </a:solidFill>
                <a:latin typeface="Garamond" panose="02020404030301010803" pitchFamily="18" charset="0"/>
                <a:cs typeface="Arial" panose="020B0604020202020204" pitchFamily="34" charset="0"/>
              </a:rPr>
              <a:t>Use a management referral when:</a:t>
            </a:r>
          </a:p>
          <a:p>
            <a:pPr marL="34290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An employee has performance issues or</a:t>
            </a:r>
          </a:p>
          <a:p>
            <a:pPr marL="34290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An employee’s behavior creates risk or liability for your organization</a:t>
            </a:r>
          </a:p>
          <a:p>
            <a:pPr lvl="1">
              <a:defRPr/>
            </a:pPr>
            <a:endParaRPr lang="en-US" sz="2000" dirty="0">
              <a:solidFill>
                <a:prstClr val="black"/>
              </a:solidFill>
              <a:latin typeface="Garamond" panose="02020404030301010803" pitchFamily="18" charset="0"/>
              <a:cs typeface="Arial" panose="020B0604020202020204" pitchFamily="34" charset="0"/>
            </a:endParaRPr>
          </a:p>
          <a:p>
            <a:pPr>
              <a:defRPr/>
            </a:pPr>
            <a:r>
              <a:rPr lang="en-US" sz="2000" dirty="0">
                <a:solidFill>
                  <a:prstClr val="black"/>
                </a:solidFill>
                <a:latin typeface="Garamond" panose="02020404030301010803" pitchFamily="18" charset="0"/>
                <a:cs typeface="Arial" panose="020B0604020202020204" pitchFamily="34" charset="0"/>
              </a:rPr>
              <a:t>The process:</a:t>
            </a:r>
          </a:p>
          <a:p>
            <a:pPr marL="34290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Call to consult with an MRC to determine how to proceed</a:t>
            </a:r>
          </a:p>
          <a:p>
            <a:pPr marL="34290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Meet with the employee and signa. HIPAA release of information that you return to the MRC</a:t>
            </a:r>
          </a:p>
          <a:p>
            <a:pPr marL="342900" indent="-342900">
              <a:buFont typeface="Arial" panose="020B0604020202020204" pitchFamily="34" charset="0"/>
              <a:buChar char="•"/>
              <a:defRPr/>
            </a:pPr>
            <a:r>
              <a:rPr lang="en-US" sz="2000" dirty="0">
                <a:solidFill>
                  <a:prstClr val="black"/>
                </a:solidFill>
                <a:latin typeface="Garamond" panose="02020404030301010803" pitchFamily="18" charset="0"/>
                <a:cs typeface="Arial" panose="020B0604020202020204" pitchFamily="34" charset="0"/>
              </a:rPr>
              <a:t>Get follow-up information, which may include employee’s level of participation and attendance</a:t>
            </a:r>
          </a:p>
          <a:p>
            <a:pPr marL="342900" indent="-342900">
              <a:buFont typeface="Arial" panose="020B0604020202020204" pitchFamily="34" charset="0"/>
              <a:buChar char="•"/>
              <a:defRPr/>
            </a:pPr>
            <a:endParaRPr lang="en-US" sz="2000" dirty="0">
              <a:solidFill>
                <a:prstClr val="black"/>
              </a:solidFill>
              <a:latin typeface="Garamond" panose="02020404030301010803" pitchFamily="18" charset="0"/>
              <a:cs typeface="Arial" panose="020B0604020202020204" pitchFamily="34" charset="0"/>
            </a:endParaRPr>
          </a:p>
          <a:p>
            <a:pPr>
              <a:defRPr/>
            </a:pPr>
            <a:endParaRPr lang="en-US" sz="2000" dirty="0">
              <a:solidFill>
                <a:prstClr val="black"/>
              </a:solidFill>
              <a:latin typeface="Garamond" panose="02020404030301010803" pitchFamily="18" charset="0"/>
              <a:cs typeface="Arial" panose="020B0604020202020204" pitchFamily="34" charset="0"/>
            </a:endParaRPr>
          </a:p>
          <a:p>
            <a:pPr lvl="1">
              <a:defRPr/>
            </a:pPr>
            <a:endParaRPr lang="en-US" sz="2000" dirty="0">
              <a:solidFill>
                <a:prstClr val="black"/>
              </a:solidFill>
              <a:latin typeface="Garamond" panose="02020404030301010803" pitchFamily="18" charset="0"/>
              <a:cs typeface="Arial" panose="020B0604020202020204" pitchFamily="34" charset="0"/>
            </a:endParaRPr>
          </a:p>
          <a:p>
            <a:pPr lvl="1">
              <a:defRPr/>
            </a:pPr>
            <a:r>
              <a:rPr lang="en-US" sz="2000" dirty="0">
                <a:solidFill>
                  <a:prstClr val="black"/>
                </a:solidFill>
                <a:latin typeface="Garamond" panose="02020404030301010803" pitchFamily="18" charset="0"/>
                <a:cs typeface="Arial" panose="020B0604020202020204" pitchFamily="34" charset="0"/>
              </a:rPr>
              <a:t>	</a:t>
            </a:r>
          </a:p>
        </p:txBody>
      </p:sp>
      <p:sp>
        <p:nvSpPr>
          <p:cNvPr id="12" name="Rectangle 3">
            <a:extLst>
              <a:ext uri="{FF2B5EF4-FFF2-40B4-BE49-F238E27FC236}">
                <a16:creationId xmlns:a16="http://schemas.microsoft.com/office/drawing/2014/main" id="{A07C8881-0C06-4BF8-A013-7FE533D9F8C8}"/>
              </a:ext>
            </a:extLst>
          </p:cNvPr>
          <p:cNvSpPr txBox="1">
            <a:spLocks noChangeArrowheads="1"/>
          </p:cNvSpPr>
          <p:nvPr/>
        </p:nvSpPr>
        <p:spPr bwMode="auto">
          <a:xfrm>
            <a:off x="228600" y="38656"/>
            <a:ext cx="100584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128"/>
              </a:defRPr>
            </a:lvl2pPr>
            <a:lvl3pPr algn="ctr" rtl="0" fontAlgn="base">
              <a:spcBef>
                <a:spcPct val="0"/>
              </a:spcBef>
              <a:spcAft>
                <a:spcPct val="0"/>
              </a:spcAft>
              <a:defRPr sz="4400">
                <a:solidFill>
                  <a:schemeClr val="tx2"/>
                </a:solidFill>
                <a:latin typeface="Arial" charset="0"/>
                <a:ea typeface="ＭＳ Ｐゴシック" charset="-128"/>
              </a:defRPr>
            </a:lvl3pPr>
            <a:lvl4pPr algn="ctr" rtl="0" fontAlgn="base">
              <a:spcBef>
                <a:spcPct val="0"/>
              </a:spcBef>
              <a:spcAft>
                <a:spcPct val="0"/>
              </a:spcAft>
              <a:defRPr sz="4400">
                <a:solidFill>
                  <a:schemeClr val="tx2"/>
                </a:solidFill>
                <a:latin typeface="Arial" charset="0"/>
                <a:ea typeface="ＭＳ Ｐゴシック" charset="-128"/>
              </a:defRPr>
            </a:lvl4pPr>
            <a:lvl5pPr algn="ctr" rtl="0" fontAlgn="base">
              <a:spcBef>
                <a:spcPct val="0"/>
              </a:spcBef>
              <a:spcAft>
                <a:spcPct val="0"/>
              </a:spcAft>
              <a:defRPr sz="4400">
                <a:solidFill>
                  <a:schemeClr val="tx2"/>
                </a:solidFill>
                <a:latin typeface="Arial" charset="0"/>
                <a:ea typeface="ＭＳ Ｐゴシック" charset="-128"/>
              </a:defRPr>
            </a:lvl5pPr>
            <a:lvl6pPr marL="457200" algn="ctr" rtl="0" fontAlgn="base">
              <a:spcBef>
                <a:spcPct val="0"/>
              </a:spcBef>
              <a:spcAft>
                <a:spcPct val="0"/>
              </a:spcAft>
              <a:defRPr sz="4400">
                <a:solidFill>
                  <a:schemeClr val="tx2"/>
                </a:solidFill>
                <a:latin typeface="Arial" charset="0"/>
                <a:ea typeface="ＭＳ Ｐゴシック" charset="-128"/>
              </a:defRPr>
            </a:lvl6pPr>
            <a:lvl7pPr marL="914400" algn="ctr" rtl="0" fontAlgn="base">
              <a:spcBef>
                <a:spcPct val="0"/>
              </a:spcBef>
              <a:spcAft>
                <a:spcPct val="0"/>
              </a:spcAft>
              <a:defRPr sz="4400">
                <a:solidFill>
                  <a:schemeClr val="tx2"/>
                </a:solidFill>
                <a:latin typeface="Arial" charset="0"/>
                <a:ea typeface="ＭＳ Ｐゴシック" charset="-128"/>
              </a:defRPr>
            </a:lvl7pPr>
            <a:lvl8pPr marL="1371600" algn="ctr" rtl="0" fontAlgn="base">
              <a:spcBef>
                <a:spcPct val="0"/>
              </a:spcBef>
              <a:spcAft>
                <a:spcPct val="0"/>
              </a:spcAft>
              <a:defRPr sz="4400">
                <a:solidFill>
                  <a:schemeClr val="tx2"/>
                </a:solidFill>
                <a:latin typeface="Arial" charset="0"/>
                <a:ea typeface="ＭＳ Ｐゴシック" charset="-128"/>
              </a:defRPr>
            </a:lvl8pPr>
            <a:lvl9pPr marL="1828800" algn="ctr" rtl="0" fontAlgn="base">
              <a:spcBef>
                <a:spcPct val="0"/>
              </a:spcBef>
              <a:spcAft>
                <a:spcPct val="0"/>
              </a:spcAft>
              <a:defRPr sz="4400">
                <a:solidFill>
                  <a:schemeClr val="tx2"/>
                </a:solidFill>
                <a:latin typeface="Arial" charset="0"/>
                <a:ea typeface="ＭＳ Ｐゴシック" charset="-128"/>
              </a:defRPr>
            </a:lvl9pPr>
          </a:lstStyle>
          <a:p>
            <a:pPr algn="l" eaLnBrk="1" hangingPunct="1"/>
            <a:r>
              <a:rPr lang="en-US" sz="4800" b="1" kern="0" dirty="0">
                <a:solidFill>
                  <a:schemeClr val="bg1"/>
                </a:solidFill>
                <a:latin typeface="Garamond" panose="02020404030301010803" pitchFamily="18" charset="0"/>
              </a:rPr>
              <a:t>CARE on Call</a:t>
            </a:r>
          </a:p>
        </p:txBody>
      </p:sp>
    </p:spTree>
    <p:extLst>
      <p:ext uri="{BB962C8B-B14F-4D97-AF65-F5344CB8AC3E}">
        <p14:creationId xmlns:p14="http://schemas.microsoft.com/office/powerpoint/2010/main" val="3783448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E803CB-6EB3-970C-036D-B5BE65B5FFE1}"/>
              </a:ext>
            </a:extLst>
          </p:cNvPr>
          <p:cNvPicPr>
            <a:picLocks noChangeAspect="1"/>
          </p:cNvPicPr>
          <p:nvPr/>
        </p:nvPicPr>
        <p:blipFill>
          <a:blip r:embed="rId2"/>
          <a:srcRect/>
          <a:stretch/>
        </p:blipFill>
        <p:spPr>
          <a:xfrm>
            <a:off x="0" y="-1805"/>
            <a:ext cx="12282616" cy="6906039"/>
          </a:xfrm>
          <a:prstGeom prst="rect">
            <a:avLst/>
          </a:prstGeom>
        </p:spPr>
      </p:pic>
      <p:pic>
        <p:nvPicPr>
          <p:cNvPr id="5" name="Picture 4"/>
          <p:cNvPicPr>
            <a:picLocks noChangeAspect="1"/>
          </p:cNvPicPr>
          <p:nvPr/>
        </p:nvPicPr>
        <p:blipFill rotWithShape="1">
          <a:blip r:embed="rId3"/>
          <a:srcRect t="18130" b="16230"/>
          <a:stretch/>
        </p:blipFill>
        <p:spPr>
          <a:xfrm>
            <a:off x="6004285" y="1385455"/>
            <a:ext cx="2060619" cy="706581"/>
          </a:xfrm>
          <a:prstGeom prst="rect">
            <a:avLst/>
          </a:prstGeom>
        </p:spPr>
      </p:pic>
      <p:pic>
        <p:nvPicPr>
          <p:cNvPr id="3" name="Picture 2"/>
          <p:cNvPicPr>
            <a:picLocks noChangeAspect="1"/>
          </p:cNvPicPr>
          <p:nvPr/>
        </p:nvPicPr>
        <p:blipFill rotWithShape="1">
          <a:blip r:embed="rId4"/>
          <a:srcRect l="35441" t="26516" r="37549" b="1427"/>
          <a:stretch/>
        </p:blipFill>
        <p:spPr>
          <a:xfrm>
            <a:off x="9996565" y="3983427"/>
            <a:ext cx="2119768" cy="2642706"/>
          </a:xfrm>
          <a:prstGeom prst="rect">
            <a:avLst/>
          </a:prstGeom>
        </p:spPr>
      </p:pic>
      <p:pic>
        <p:nvPicPr>
          <p:cNvPr id="9" name="Picture 8"/>
          <p:cNvPicPr>
            <a:picLocks noChangeAspect="1"/>
          </p:cNvPicPr>
          <p:nvPr/>
        </p:nvPicPr>
        <p:blipFill>
          <a:blip r:embed="rId5"/>
          <a:stretch>
            <a:fillRect/>
          </a:stretch>
        </p:blipFill>
        <p:spPr>
          <a:xfrm>
            <a:off x="6004285" y="2190870"/>
            <a:ext cx="3992280" cy="2550999"/>
          </a:xfrm>
          <a:prstGeom prst="rect">
            <a:avLst/>
          </a:prstGeom>
        </p:spPr>
      </p:pic>
      <p:sp>
        <p:nvSpPr>
          <p:cNvPr id="2" name="Subtitle 2">
            <a:extLst>
              <a:ext uri="{FF2B5EF4-FFF2-40B4-BE49-F238E27FC236}">
                <a16:creationId xmlns:a16="http://schemas.microsoft.com/office/drawing/2014/main" id="{B3C99458-45AA-DF73-7D03-6EE2497F2DB6}"/>
              </a:ext>
            </a:extLst>
          </p:cNvPr>
          <p:cNvSpPr txBox="1">
            <a:spLocks/>
          </p:cNvSpPr>
          <p:nvPr/>
        </p:nvSpPr>
        <p:spPr>
          <a:xfrm>
            <a:off x="358539" y="170923"/>
            <a:ext cx="7987915" cy="7065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4400" b="1" dirty="0" err="1">
                <a:solidFill>
                  <a:schemeClr val="bg1"/>
                </a:solidFill>
                <a:latin typeface="Garamond" panose="02020404030301010803" pitchFamily="18" charset="0"/>
                <a:cs typeface="Arial" panose="020B0604020202020204" pitchFamily="34" charset="0"/>
              </a:rPr>
              <a:t>Tava</a:t>
            </a:r>
            <a:r>
              <a:rPr lang="en-US" sz="4400" b="1" dirty="0">
                <a:solidFill>
                  <a:schemeClr val="bg1"/>
                </a:solidFill>
                <a:latin typeface="Garamond" panose="02020404030301010803" pitchFamily="18" charset="0"/>
                <a:cs typeface="Arial" panose="020B0604020202020204" pitchFamily="34" charset="0"/>
              </a:rPr>
              <a:t>: Mental Health Benefit </a:t>
            </a:r>
          </a:p>
        </p:txBody>
      </p:sp>
      <p:sp>
        <p:nvSpPr>
          <p:cNvPr id="12" name="TextBox 11">
            <a:extLst>
              <a:ext uri="{FF2B5EF4-FFF2-40B4-BE49-F238E27FC236}">
                <a16:creationId xmlns:a16="http://schemas.microsoft.com/office/drawing/2014/main" id="{F4B75276-E912-C947-7FAA-9393333E7B9A}"/>
              </a:ext>
            </a:extLst>
          </p:cNvPr>
          <p:cNvSpPr txBox="1"/>
          <p:nvPr/>
        </p:nvSpPr>
        <p:spPr>
          <a:xfrm>
            <a:off x="588355" y="1259074"/>
            <a:ext cx="3949542" cy="430887"/>
          </a:xfrm>
          <a:prstGeom prst="rect">
            <a:avLst/>
          </a:prstGeom>
          <a:noFill/>
        </p:spPr>
        <p:txBody>
          <a:bodyPr wrap="square">
            <a:spAutoFit/>
          </a:bodyPr>
          <a:lstStyle/>
          <a:p>
            <a:pPr lvl="0">
              <a:defRPr/>
            </a:pPr>
            <a:r>
              <a:rPr lang="en-US" sz="2200" b="1" dirty="0">
                <a:solidFill>
                  <a:srgbClr val="00B0F0"/>
                </a:solidFill>
                <a:latin typeface="Arial" panose="020B0604020202020204" pitchFamily="34" charset="0"/>
                <a:cs typeface="Arial" panose="020B0604020202020204" pitchFamily="34" charset="0"/>
              </a:rPr>
              <a:t>How </a:t>
            </a:r>
            <a:r>
              <a:rPr lang="en-US" sz="2200" b="1" dirty="0" err="1">
                <a:solidFill>
                  <a:srgbClr val="00B0F0"/>
                </a:solidFill>
                <a:latin typeface="Arial" panose="020B0604020202020204" pitchFamily="34" charset="0"/>
                <a:cs typeface="Arial" panose="020B0604020202020204" pitchFamily="34" charset="0"/>
              </a:rPr>
              <a:t>Tava</a:t>
            </a:r>
            <a:r>
              <a:rPr lang="en-US" sz="2200" b="1" dirty="0">
                <a:solidFill>
                  <a:srgbClr val="00B0F0"/>
                </a:solidFill>
                <a:latin typeface="Arial" panose="020B0604020202020204" pitchFamily="34" charset="0"/>
                <a:cs typeface="Arial" panose="020B0604020202020204" pitchFamily="34" charset="0"/>
              </a:rPr>
              <a:t> Works</a:t>
            </a:r>
          </a:p>
        </p:txBody>
      </p:sp>
      <p:sp>
        <p:nvSpPr>
          <p:cNvPr id="13" name="TextBox 12">
            <a:extLst>
              <a:ext uri="{FF2B5EF4-FFF2-40B4-BE49-F238E27FC236}">
                <a16:creationId xmlns:a16="http://schemas.microsoft.com/office/drawing/2014/main" id="{832D58B7-9CC3-D666-0717-2D98BDE817A0}"/>
              </a:ext>
            </a:extLst>
          </p:cNvPr>
          <p:cNvSpPr txBox="1"/>
          <p:nvPr/>
        </p:nvSpPr>
        <p:spPr>
          <a:xfrm>
            <a:off x="619864" y="1728511"/>
            <a:ext cx="4925754" cy="4708981"/>
          </a:xfrm>
          <a:prstGeom prst="rect">
            <a:avLst/>
          </a:prstGeom>
          <a:noFill/>
        </p:spPr>
        <p:txBody>
          <a:bodyPr wrap="square">
            <a:spAutoFit/>
          </a:bodyPr>
          <a:lstStyle/>
          <a:p>
            <a:pPr lvl="0">
              <a:defRPr/>
            </a:pPr>
            <a:r>
              <a:rPr lang="en-US" sz="2000" b="1" dirty="0">
                <a:solidFill>
                  <a:prstClr val="black"/>
                </a:solidFill>
                <a:latin typeface="Garamond" panose="02020404030301010803" pitchFamily="18" charset="0"/>
                <a:cs typeface="Arial" panose="020B0604020202020204" pitchFamily="34" charset="0"/>
              </a:rPr>
              <a:t>Find the Perfect Fit:</a:t>
            </a:r>
            <a:r>
              <a:rPr lang="en-US" sz="2000" dirty="0">
                <a:solidFill>
                  <a:prstClr val="black"/>
                </a:solidFill>
                <a:latin typeface="Garamond" panose="02020404030301010803" pitchFamily="18" charset="0"/>
                <a:cs typeface="Arial" panose="020B0604020202020204" pitchFamily="34" charset="0"/>
              </a:rPr>
              <a:t> Get therapist recommendations based on your needs and preferences, or browse detailed therapist profiles until you find someone you’re comfortable with. </a:t>
            </a:r>
          </a:p>
          <a:p>
            <a:pPr lvl="0">
              <a:defRPr/>
            </a:pPr>
            <a:endParaRPr lang="en-US" sz="2000" dirty="0">
              <a:solidFill>
                <a:prstClr val="black"/>
              </a:solidFill>
              <a:latin typeface="Garamond" panose="02020404030301010803" pitchFamily="18" charset="0"/>
              <a:cs typeface="Arial" panose="020B0604020202020204" pitchFamily="34" charset="0"/>
            </a:endParaRPr>
          </a:p>
          <a:p>
            <a:pPr lvl="0">
              <a:defRPr/>
            </a:pPr>
            <a:r>
              <a:rPr lang="en-US" sz="2000" b="1" dirty="0">
                <a:solidFill>
                  <a:prstClr val="black"/>
                </a:solidFill>
                <a:latin typeface="Garamond" panose="02020404030301010803" pitchFamily="18" charset="0"/>
                <a:cs typeface="Arial" panose="020B0604020202020204" pitchFamily="34" charset="0"/>
              </a:rPr>
              <a:t>Meet When and Where You Want: </a:t>
            </a:r>
            <a:r>
              <a:rPr lang="en-US" sz="2000" dirty="0">
                <a:solidFill>
                  <a:prstClr val="black"/>
                </a:solidFill>
                <a:latin typeface="Garamond" panose="02020404030301010803" pitchFamily="18" charset="0"/>
                <a:cs typeface="Arial" panose="020B0604020202020204" pitchFamily="34" charset="0"/>
              </a:rPr>
              <a:t>Schedule an appointment in a few clicks, then meet your therapist anywhere you can connect to the web. </a:t>
            </a:r>
          </a:p>
          <a:p>
            <a:pPr>
              <a:defRPr/>
            </a:pPr>
            <a:endParaRPr lang="en-US" sz="2000" dirty="0">
              <a:solidFill>
                <a:prstClr val="black"/>
              </a:solidFill>
              <a:latin typeface="Garamond" panose="02020404030301010803" pitchFamily="18" charset="0"/>
              <a:cs typeface="Arial" panose="020B0604020202020204" pitchFamily="34" charset="0"/>
            </a:endParaRPr>
          </a:p>
          <a:p>
            <a:pPr>
              <a:defRPr/>
            </a:pPr>
            <a:r>
              <a:rPr lang="en-US" sz="2000" b="1" dirty="0">
                <a:solidFill>
                  <a:prstClr val="black"/>
                </a:solidFill>
                <a:latin typeface="Garamond" panose="02020404030301010803" pitchFamily="18" charset="0"/>
                <a:cs typeface="Arial" panose="020B0604020202020204" pitchFamily="34" charset="0"/>
              </a:rPr>
              <a:t>Feel Better: </a:t>
            </a:r>
            <a:r>
              <a:rPr lang="en-US" sz="2000" dirty="0">
                <a:solidFill>
                  <a:prstClr val="black"/>
                </a:solidFill>
                <a:latin typeface="Garamond" panose="02020404030301010803" pitchFamily="18" charset="0"/>
                <a:cs typeface="Arial" panose="020B0604020202020204" pitchFamily="34" charset="0"/>
              </a:rPr>
              <a:t>92 percent of </a:t>
            </a:r>
            <a:r>
              <a:rPr lang="en-US" sz="2000" dirty="0" err="1">
                <a:solidFill>
                  <a:prstClr val="black"/>
                </a:solidFill>
                <a:latin typeface="Garamond" panose="02020404030301010803" pitchFamily="18" charset="0"/>
                <a:cs typeface="Arial" panose="020B0604020202020204" pitchFamily="34" charset="0"/>
              </a:rPr>
              <a:t>Tava</a:t>
            </a:r>
            <a:r>
              <a:rPr lang="en-US" sz="2000" dirty="0">
                <a:solidFill>
                  <a:prstClr val="black"/>
                </a:solidFill>
                <a:latin typeface="Garamond" panose="02020404030301010803" pitchFamily="18" charset="0"/>
                <a:cs typeface="Arial" panose="020B0604020202020204" pitchFamily="34" charset="0"/>
              </a:rPr>
              <a:t> clients report improved mental health after just four sessions. We’re confident you will, too. </a:t>
            </a:r>
          </a:p>
          <a:p>
            <a:pPr lvl="1">
              <a:defRPr/>
            </a:pPr>
            <a:endParaRPr lang="en-US" sz="2000" dirty="0">
              <a:solidFill>
                <a:prstClr val="black"/>
              </a:solidFill>
              <a:latin typeface="Garamond" panose="02020404030301010803" pitchFamily="18" charset="0"/>
              <a:cs typeface="Arial" panose="020B0604020202020204" pitchFamily="34" charset="0"/>
            </a:endParaRPr>
          </a:p>
          <a:p>
            <a:pPr lvl="1">
              <a:defRPr/>
            </a:pPr>
            <a:r>
              <a:rPr lang="en-US" sz="2000" dirty="0">
                <a:solidFill>
                  <a:prstClr val="black"/>
                </a:solidFill>
                <a:latin typeface="Garamond" panose="02020404030301010803" pitchFamily="18" charset="0"/>
                <a:cs typeface="Arial" panose="020B0604020202020204" pitchFamily="34" charset="0"/>
              </a:rPr>
              <a:t>	</a:t>
            </a:r>
          </a:p>
        </p:txBody>
      </p:sp>
    </p:spTree>
    <p:extLst>
      <p:ext uri="{BB962C8B-B14F-4D97-AF65-F5344CB8AC3E}">
        <p14:creationId xmlns:p14="http://schemas.microsoft.com/office/powerpoint/2010/main" val="12099751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1649</TotalTime>
  <Words>979</Words>
  <Application>Microsoft Office PowerPoint</Application>
  <PresentationFormat>Widescreen</PresentationFormat>
  <Paragraphs>161</Paragraphs>
  <Slides>16</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2" baseType="lpstr">
      <vt:lpstr>Arial</vt:lpstr>
      <vt:lpstr>Calibri</vt:lpstr>
      <vt:lpstr>Calibri Light</vt:lpstr>
      <vt:lpstr>Garamond</vt:lpstr>
      <vt:lpstr>Office Theme</vt:lpstr>
      <vt:lpstr>Acrobat Document</vt:lpstr>
      <vt:lpstr>Jackson Wellness Resources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Jackson Health System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Cespedes, Karen</dc:creator>
  <cp:lastModifiedBy>Cespedes, Karen</cp:lastModifiedBy>
  <cp:revision>46</cp:revision>
  <dcterms:created xsi:type="dcterms:W3CDTF">2024-02-15T22:17:39Z</dcterms:created>
  <dcterms:modified xsi:type="dcterms:W3CDTF">2026-07-29T15:31:46Z</dcterms:modified>
</cp:coreProperties>
</file>