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1"/>
  </p:sldMasterIdLst>
  <p:notesMasterIdLst>
    <p:notesMasterId r:id="rId13"/>
  </p:notesMasterIdLst>
  <p:sldIdLst>
    <p:sldId id="271" r:id="rId12"/>
  </p:sldIdLst>
  <p:sldSz cx="7772400" cy="10058400"/>
  <p:notesSz cx="6858000" cy="9144000"/>
  <p:custDataLst>
    <p:custData r:id="rId7"/>
    <p:custData r:id="rId9"/>
    <p:custData r:id="rId6"/>
    <p:custData r:id="rId1"/>
    <p:custData r:id="rId10"/>
    <p:custData r:id="rId5"/>
    <p:custData r:id="rId4"/>
    <p:tags r:id="rId14"/>
  </p:custDataLst>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pos="288">
          <p15:clr>
            <a:srgbClr val="A4A3A4"/>
          </p15:clr>
        </p15:guide>
        <p15:guide id="2" orient="horz" pos="528">
          <p15:clr>
            <a:srgbClr val="A4A3A4"/>
          </p15:clr>
        </p15:guide>
        <p15:guide id="3" pos="4608">
          <p15:clr>
            <a:srgbClr val="A4A3A4"/>
          </p15:clr>
        </p15:guide>
        <p15:guide id="4" pos="624">
          <p15:clr>
            <a:srgbClr val="A4A3A4"/>
          </p15:clr>
        </p15:guide>
        <p15:guide id="5" pos="4272">
          <p15:clr>
            <a:srgbClr val="A4A3A4"/>
          </p15:clr>
        </p15:guide>
        <p15:guide id="6" pos="792">
          <p15:clr>
            <a:srgbClr val="A4A3A4"/>
          </p15:clr>
        </p15:guide>
        <p15:guide id="7" pos="1128">
          <p15:clr>
            <a:srgbClr val="A4A3A4"/>
          </p15:clr>
        </p15:guide>
        <p15:guide id="8" pos="4128">
          <p15:clr>
            <a:srgbClr val="A4A3A4"/>
          </p15:clr>
        </p15:guide>
        <p15:guide id="9" pos="3768">
          <p15:clr>
            <a:srgbClr val="A4A3A4"/>
          </p15:clr>
        </p15:guide>
        <p15:guide id="10" orient="horz" pos="2775" userDrawn="1">
          <p15:clr>
            <a:srgbClr val="A4A3A4"/>
          </p15:clr>
        </p15:guide>
        <p15:guide id="11" orient="horz" pos="575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181563-AF3E-D2FB-EBC5-A509D7AD1735}" name="Marrero, Antoinette" initials="MA" userId="S::amarrero1@metlife.com::9b110175-6edf-4f53-b193-fe6ec0cfe8ee" providerId="AD"/>
  <p188:author id="{A10F2186-F6BE-179B-3E1E-8CDABFC7A6AD}" name="Brett Schindler" initials="BS" userId="S::brett.schindler@merkle.com::f035a0f5-57ce-4ad3-8cdb-bf4682a0cca4" providerId="AD"/>
  <p188:author id="{D0D9CC8C-6FF4-57F8-1148-51BA1037213B}" name="Lovin, Melissa" initials="LM" userId="S::melissa.lovin@metlife.com::b386df19-bfd6-4e62-91f6-8b365b78a94d" providerId="AD"/>
  <p188:author id="{C590C5B8-E6AF-58CB-78F6-6CECD0DF1366}" name="Monique Heileson" initials="MH" userId="63c13135f2b77976" providerId="Windows Live"/>
  <p188:author id="{4E552DC6-3F77-D963-4967-212E71A3F9E4}" name="Kanwar, Jaimie" initials="KJ" userId="S::jaimiek.wood@metlife.com::e7298656-9ee3-4bbb-96d4-702d6b28470f" providerId="AD"/>
  <p188:author id="{A7EF16DA-FC08-DC0A-3D48-3F84FF124B0C}" name="Lauren McClusick" initials="LM" userId="S::lmcclusick@merkleinc.com::f6c313a3-8cd0-4f95-9d41-3f4bfc041312" providerId="AD"/>
  <p188:author id="{6AA9A3E3-047F-1EF9-89A1-DDF202A2B21D}" name="Stephanie O'Brien" initials="SO" userId="S::stephanie.obrien@merkle.com::ad7a391b-d1c7-4366-83f7-02b366d027ac" providerId="AD"/>
  <p188:author id="{9D2448FB-7210-F41B-EDD8-09DCA709B94A}" name="Miles, Edward" initials="ME" userId="S::edward.h.miles@metlife.com::0eba40b3-e990-46b6-a417-5307f1180b3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Lynn Butler Bradford" initials="" lastIdx="39" clrIdx="0"/>
  <p:cmAuthor id="1" name="Melva Claiborne" initials="" lastIdx="2" clrIdx="1"/>
  <p:cmAuthor id="2" name="Jeannette Bordeau" initials="" lastIdx="12" clrIdx="2"/>
  <p:cmAuthor id="3" name="Vicki White" initials="" lastIdx="2" clrIdx="3"/>
  <p:cmAuthor id="4" name="Maier, Stephen" initials="" lastIdx="1" clrIdx="4"/>
  <p:cmAuthor id="5" name="Kientzler, Tom" initials="" lastIdx="2" clrIdx="5"/>
  <p:cmAuthor id="6" name="Rebane, Kai" initials="" lastIdx="6"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52"/>
    <a:srgbClr val="8FF5B1"/>
    <a:srgbClr val="EC008C"/>
    <a:srgbClr val="A7A8AA"/>
    <a:srgbClr val="0290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F77BCB-8F91-4A37-B901-917744705A15}" v="53" dt="2026-06-21T00:47:30.3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57" autoAdjust="0"/>
    <p:restoredTop sz="93082"/>
  </p:normalViewPr>
  <p:slideViewPr>
    <p:cSldViewPr snapToGrid="0">
      <p:cViewPr>
        <p:scale>
          <a:sx n="83" d="100"/>
          <a:sy n="83" d="100"/>
        </p:scale>
        <p:origin x="1360" y="40"/>
      </p:cViewPr>
      <p:guideLst>
        <p:guide pos="288"/>
        <p:guide orient="horz" pos="528"/>
        <p:guide pos="4608"/>
        <p:guide pos="624"/>
        <p:guide pos="4272"/>
        <p:guide pos="792"/>
        <p:guide pos="1128"/>
        <p:guide pos="4128"/>
        <p:guide pos="3768"/>
        <p:guide orient="horz" pos="2775"/>
        <p:guide orient="horz" pos="575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customXml" Target="../customXml/item7.xml"/><Relationship Id="rId12" Type="http://schemas.openxmlformats.org/officeDocument/2006/relationships/slide" Target="slides/slide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1.xml"/><Relationship Id="rId5" Type="http://schemas.openxmlformats.org/officeDocument/2006/relationships/customXml" Target="../customXml/item5.xml"/><Relationship Id="rId15" Type="http://schemas.openxmlformats.org/officeDocument/2006/relationships/commentAuthors" Target="commentAuthors.xml"/><Relationship Id="rId10" Type="http://schemas.openxmlformats.org/officeDocument/2006/relationships/customXml" Target="../customXml/item10.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8400D15-727E-BEA9-4B5F-0A7E27D3093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a:extLst>
              <a:ext uri="{FF2B5EF4-FFF2-40B4-BE49-F238E27FC236}">
                <a16:creationId xmlns:a16="http://schemas.microsoft.com/office/drawing/2014/main" id="{1FC57BBC-8298-7EC9-9981-7CB6EC1284D5}"/>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D8176BE0-321D-F042-9FB0-813744E420E7}" type="datetimeFigureOut">
              <a:rPr lang="en-US"/>
              <a:pPr>
                <a:defRPr/>
              </a:pPr>
              <a:t>7/13/2026</a:t>
            </a:fld>
            <a:endParaRPr lang="en-US" dirty="0"/>
          </a:p>
        </p:txBody>
      </p:sp>
      <p:sp>
        <p:nvSpPr>
          <p:cNvPr id="4" name="Slide Image Placeholder 3">
            <a:extLst>
              <a:ext uri="{FF2B5EF4-FFF2-40B4-BE49-F238E27FC236}">
                <a16:creationId xmlns:a16="http://schemas.microsoft.com/office/drawing/2014/main" id="{F04387EE-3B48-3CE7-A0B2-B00F439C0A17}"/>
              </a:ext>
            </a:extLst>
          </p:cNvPr>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537AE03A-159C-2543-609D-92F5C44AFD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0A8BEC10-E534-65E4-A8E4-F5F8FC1A2E44}"/>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a:extLst>
              <a:ext uri="{FF2B5EF4-FFF2-40B4-BE49-F238E27FC236}">
                <a16:creationId xmlns:a16="http://schemas.microsoft.com/office/drawing/2014/main" id="{07C2522C-1BC9-5E1B-4EB1-9332A461B273}"/>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C4F5EB78-9D73-AE46-A4D1-5A9CACE56C28}"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4F5EB78-9D73-AE46-A4D1-5A9CACE56C28}" type="slidenum">
              <a:rPr lang="en-US" smtClean="0"/>
              <a:pPr>
                <a:defRPr/>
              </a:pPr>
              <a:t>1</a:t>
            </a:fld>
            <a:endParaRPr lang="en-US" dirty="0"/>
          </a:p>
        </p:txBody>
      </p:sp>
    </p:spTree>
    <p:extLst>
      <p:ext uri="{BB962C8B-B14F-4D97-AF65-F5344CB8AC3E}">
        <p14:creationId xmlns:p14="http://schemas.microsoft.com/office/powerpoint/2010/main" val="2437107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oduct Overview Slipsheet pg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0188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oduct Overview Slipsheet pg 3">
    <p:spTree>
      <p:nvGrpSpPr>
        <p:cNvPr id="1" name=""/>
        <p:cNvGrpSpPr/>
        <p:nvPr/>
      </p:nvGrpSpPr>
      <p:grpSpPr>
        <a:xfrm>
          <a:off x="0" y="0"/>
          <a:ext cx="0" cy="0"/>
          <a:chOff x="0" y="0"/>
          <a:chExt cx="0" cy="0"/>
        </a:xfrm>
      </p:grpSpPr>
    </p:spTree>
    <p:extLst>
      <p:ext uri="{BB962C8B-B14F-4D97-AF65-F5344CB8AC3E}">
        <p14:creationId xmlns:p14="http://schemas.microsoft.com/office/powerpoint/2010/main" val="8165942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ustDataLst>
      <p:tags r:id="rId4"/>
    </p:custDataLst>
  </p:cSld>
  <p:clrMap bg1="lt1" tx1="dk1" bg2="lt2" tx2="dk2" accent1="accent1" accent2="accent2" accent3="accent3" accent4="accent4" accent5="accent5" accent6="accent6" hlink="hlink" folHlink="folHlink"/>
  <p:sldLayoutIdLst>
    <p:sldLayoutId id="2147483673" r:id="rId1"/>
    <p:sldLayoutId id="2147483674" r:id="rId2"/>
  </p:sldLayoutIdLst>
  <p:hf sldNum="0" hdr="0" dt="0"/>
  <p:txStyles>
    <p:titleStyle>
      <a:lvl1pPr algn="l" defTabSz="776288" rtl="0" eaLnBrk="0" fontAlgn="base" hangingPunct="0">
        <a:spcBef>
          <a:spcPct val="0"/>
        </a:spcBef>
        <a:spcAft>
          <a:spcPct val="0"/>
        </a:spcAft>
        <a:defRPr b="1" kern="1200" spc="-50">
          <a:solidFill>
            <a:schemeClr val="tx1"/>
          </a:solidFill>
          <a:latin typeface="+mj-lt"/>
          <a:ea typeface="+mj-ea"/>
          <a:cs typeface="+mj-cs"/>
        </a:defRPr>
      </a:lvl1pPr>
      <a:lvl2pPr algn="l" defTabSz="776288" rtl="0" eaLnBrk="0" fontAlgn="base" hangingPunct="0">
        <a:spcBef>
          <a:spcPct val="0"/>
        </a:spcBef>
        <a:spcAft>
          <a:spcPct val="0"/>
        </a:spcAft>
        <a:defRPr b="1">
          <a:solidFill>
            <a:schemeClr val="tx1"/>
          </a:solidFill>
          <a:latin typeface="Arial" panose="020B0604020202020204" pitchFamily="34" charset="0"/>
        </a:defRPr>
      </a:lvl2pPr>
      <a:lvl3pPr algn="l" defTabSz="776288" rtl="0" eaLnBrk="0" fontAlgn="base" hangingPunct="0">
        <a:spcBef>
          <a:spcPct val="0"/>
        </a:spcBef>
        <a:spcAft>
          <a:spcPct val="0"/>
        </a:spcAft>
        <a:defRPr b="1">
          <a:solidFill>
            <a:schemeClr val="tx1"/>
          </a:solidFill>
          <a:latin typeface="Arial" panose="020B0604020202020204" pitchFamily="34" charset="0"/>
        </a:defRPr>
      </a:lvl3pPr>
      <a:lvl4pPr algn="l" defTabSz="776288" rtl="0" eaLnBrk="0" fontAlgn="base" hangingPunct="0">
        <a:spcBef>
          <a:spcPct val="0"/>
        </a:spcBef>
        <a:spcAft>
          <a:spcPct val="0"/>
        </a:spcAft>
        <a:defRPr b="1">
          <a:solidFill>
            <a:schemeClr val="tx1"/>
          </a:solidFill>
          <a:latin typeface="Arial" panose="020B0604020202020204" pitchFamily="34" charset="0"/>
        </a:defRPr>
      </a:lvl4pPr>
      <a:lvl5pPr algn="l" defTabSz="776288" rtl="0" eaLnBrk="0" fontAlgn="base" hangingPunct="0">
        <a:spcBef>
          <a:spcPct val="0"/>
        </a:spcBef>
        <a:spcAft>
          <a:spcPct val="0"/>
        </a:spcAft>
        <a:defRPr b="1">
          <a:solidFill>
            <a:schemeClr val="tx1"/>
          </a:solidFill>
          <a:latin typeface="Arial" panose="020B0604020202020204" pitchFamily="34" charset="0"/>
        </a:defRPr>
      </a:lvl5pPr>
      <a:lvl6pPr marL="457200" algn="l" defTabSz="776288" rtl="0" fontAlgn="base">
        <a:spcBef>
          <a:spcPct val="0"/>
        </a:spcBef>
        <a:spcAft>
          <a:spcPct val="0"/>
        </a:spcAft>
        <a:defRPr b="1">
          <a:solidFill>
            <a:schemeClr val="tx1"/>
          </a:solidFill>
          <a:latin typeface="Arial" panose="020B0604020202020204" pitchFamily="34" charset="0"/>
        </a:defRPr>
      </a:lvl6pPr>
      <a:lvl7pPr marL="914400" algn="l" defTabSz="776288" rtl="0" fontAlgn="base">
        <a:spcBef>
          <a:spcPct val="0"/>
        </a:spcBef>
        <a:spcAft>
          <a:spcPct val="0"/>
        </a:spcAft>
        <a:defRPr b="1">
          <a:solidFill>
            <a:schemeClr val="tx1"/>
          </a:solidFill>
          <a:latin typeface="Arial" panose="020B0604020202020204" pitchFamily="34" charset="0"/>
        </a:defRPr>
      </a:lvl7pPr>
      <a:lvl8pPr marL="1371600" algn="l" defTabSz="776288" rtl="0" fontAlgn="base">
        <a:spcBef>
          <a:spcPct val="0"/>
        </a:spcBef>
        <a:spcAft>
          <a:spcPct val="0"/>
        </a:spcAft>
        <a:defRPr b="1">
          <a:solidFill>
            <a:schemeClr val="tx1"/>
          </a:solidFill>
          <a:latin typeface="Arial" panose="020B0604020202020204" pitchFamily="34" charset="0"/>
        </a:defRPr>
      </a:lvl8pPr>
      <a:lvl9pPr marL="1828800" algn="l" defTabSz="776288" rtl="0" fontAlgn="base">
        <a:spcBef>
          <a:spcPct val="0"/>
        </a:spcBef>
        <a:spcAft>
          <a:spcPct val="0"/>
        </a:spcAft>
        <a:defRPr b="1">
          <a:solidFill>
            <a:schemeClr val="tx1"/>
          </a:solidFill>
          <a:latin typeface="Arial" panose="020B0604020202020204" pitchFamily="34" charset="0"/>
        </a:defRPr>
      </a:lvl9pPr>
    </p:titleStyle>
    <p:bodyStyle>
      <a:lvl1pPr algn="l" defTabSz="776288" rtl="0" eaLnBrk="0" fontAlgn="base" hangingPunct="0">
        <a:spcBef>
          <a:spcPct val="0"/>
        </a:spcBef>
        <a:spcAft>
          <a:spcPts val="600"/>
        </a:spcAft>
        <a:buFont typeface="Arial" panose="020B0604020202020204" pitchFamily="34" charset="0"/>
        <a:defRPr sz="1000" kern="1200">
          <a:solidFill>
            <a:schemeClr val="tx1"/>
          </a:solidFill>
          <a:latin typeface="+mn-lt"/>
          <a:ea typeface="+mn-ea"/>
          <a:cs typeface="+mn-cs"/>
        </a:defRPr>
      </a:lvl1pPr>
      <a:lvl2pPr marL="115888" indent="-115888" algn="l" defTabSz="776288" rtl="0" eaLnBrk="0" fontAlgn="base" hangingPunct="0">
        <a:spcBef>
          <a:spcPts val="200"/>
        </a:spcBef>
        <a:spcAft>
          <a:spcPct val="0"/>
        </a:spcAft>
        <a:buFont typeface="Arial" panose="020B0604020202020204" pitchFamily="34" charset="0"/>
        <a:buChar char="•"/>
        <a:defRPr sz="1000" kern="1200">
          <a:solidFill>
            <a:schemeClr val="tx1"/>
          </a:solidFill>
          <a:latin typeface="+mn-lt"/>
          <a:ea typeface="+mn-ea"/>
          <a:cs typeface="+mn-cs"/>
        </a:defRPr>
      </a:lvl2pPr>
      <a:lvl3pPr marL="230188" indent="-111125" algn="l" defTabSz="776288" rtl="0" eaLnBrk="0" fontAlgn="base" hangingPunct="0">
        <a:spcBef>
          <a:spcPts val="200"/>
        </a:spcBef>
        <a:spcAft>
          <a:spcPct val="0"/>
        </a:spcAft>
        <a:buFont typeface="Arial" panose="020B0604020202020204" pitchFamily="34" charset="0"/>
        <a:buChar char="–"/>
        <a:defRPr sz="1000" kern="1200">
          <a:solidFill>
            <a:schemeClr val="tx1"/>
          </a:solidFill>
          <a:latin typeface="+mn-lt"/>
          <a:ea typeface="+mn-ea"/>
          <a:cs typeface="+mn-cs"/>
        </a:defRPr>
      </a:lvl3pPr>
      <a:lvl4pPr marL="341313" indent="-111125" algn="l" defTabSz="776288" rtl="0" eaLnBrk="0" fontAlgn="base" hangingPunct="0">
        <a:spcBef>
          <a:spcPts val="200"/>
        </a:spcBef>
        <a:spcAft>
          <a:spcPct val="0"/>
        </a:spcAft>
        <a:buFont typeface="Arial" panose="020B0604020202020204" pitchFamily="34" charset="0"/>
        <a:buChar char="•"/>
        <a:defRPr sz="1000" kern="1200">
          <a:solidFill>
            <a:schemeClr val="tx1"/>
          </a:solidFill>
          <a:latin typeface="+mn-lt"/>
          <a:ea typeface="+mn-ea"/>
          <a:cs typeface="+mn-cs"/>
        </a:defRPr>
      </a:lvl4pPr>
      <a:lvl5pPr marL="457200" indent="-115888" algn="l" defTabSz="776288" rtl="0" eaLnBrk="0" fontAlgn="base" hangingPunct="0">
        <a:spcBef>
          <a:spcPts val="200"/>
        </a:spcBef>
        <a:spcAft>
          <a:spcPct val="0"/>
        </a:spcAft>
        <a:buFont typeface="Arial" panose="020B0604020202020204" pitchFamily="34" charset="0"/>
        <a:buChar char="–"/>
        <a:defRPr sz="100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55888D-CC2E-D8CC-6CBF-E1741880B78F}"/>
              </a:ext>
            </a:extLst>
          </p:cNvPr>
          <p:cNvSpPr/>
          <p:nvPr/>
        </p:nvSpPr>
        <p:spPr>
          <a:xfrm>
            <a:off x="5184494" y="4044388"/>
            <a:ext cx="2600325" cy="1235533"/>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8" name="Rectangle 37">
            <a:extLst>
              <a:ext uri="{FF2B5EF4-FFF2-40B4-BE49-F238E27FC236}">
                <a16:creationId xmlns:a16="http://schemas.microsoft.com/office/drawing/2014/main" id="{E3861F9A-1589-F8CA-DBBA-9CE72A6E5634}"/>
              </a:ext>
            </a:extLst>
          </p:cNvPr>
          <p:cNvSpPr/>
          <p:nvPr/>
        </p:nvSpPr>
        <p:spPr>
          <a:xfrm>
            <a:off x="5184494" y="3620048"/>
            <a:ext cx="2601912" cy="500539"/>
          </a:xfrm>
          <a:prstGeom prst="rect">
            <a:avLst/>
          </a:prstGeom>
          <a:solidFill>
            <a:srgbClr val="00365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083" name="Text Placeholder 234">
            <a:extLst>
              <a:ext uri="{FF2B5EF4-FFF2-40B4-BE49-F238E27FC236}">
                <a16:creationId xmlns:a16="http://schemas.microsoft.com/office/drawing/2014/main" id="{9BDAA992-CD3E-28A4-F5D1-0F4515847BEC}"/>
              </a:ext>
            </a:extLst>
          </p:cNvPr>
          <p:cNvSpPr>
            <a:spLocks noGrp="1" noChangeArrowheads="1"/>
          </p:cNvSpPr>
          <p:nvPr>
            <p:ph type="body" sz="quarter" idx="4294967295"/>
          </p:nvPr>
        </p:nvSpPr>
        <p:spPr bwMode="auto">
          <a:xfrm>
            <a:off x="5401981" y="4218357"/>
            <a:ext cx="2239963" cy="9282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pPr eaLnBrk="1" hangingPunct="1">
              <a:spcAft>
                <a:spcPts val="300"/>
              </a:spcAft>
            </a:pPr>
            <a:r>
              <a:rPr lang="en-US" altLang="en-US" sz="1100" dirty="0"/>
              <a:t>The MetLife mobile app is available in the App Store and on Google Play. Download the app and use it to review plan information, find a participating provider and more.</a:t>
            </a:r>
            <a:r>
              <a:rPr lang="en-US" altLang="en-US" sz="1100" baseline="30000" dirty="0"/>
              <a:t>1</a:t>
            </a:r>
          </a:p>
        </p:txBody>
      </p:sp>
      <p:sp>
        <p:nvSpPr>
          <p:cNvPr id="3084" name="Text Placeholder 58">
            <a:extLst>
              <a:ext uri="{FF2B5EF4-FFF2-40B4-BE49-F238E27FC236}">
                <a16:creationId xmlns:a16="http://schemas.microsoft.com/office/drawing/2014/main" id="{F0CB25A7-E597-79FE-6D81-1D7DE6919D29}"/>
              </a:ext>
            </a:extLst>
          </p:cNvPr>
          <p:cNvSpPr>
            <a:spLocks noGrp="1" noChangeArrowheads="1"/>
          </p:cNvSpPr>
          <p:nvPr>
            <p:ph type="body" sz="quarter" idx="4294967295"/>
          </p:nvPr>
        </p:nvSpPr>
        <p:spPr bwMode="auto">
          <a:xfrm>
            <a:off x="457200" y="3551122"/>
            <a:ext cx="4032250" cy="83546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pPr eaLnBrk="1" hangingPunct="1">
              <a:lnSpc>
                <a:spcPts val="1425"/>
              </a:lnSpc>
            </a:pPr>
            <a:r>
              <a:rPr lang="en-US" altLang="en-US" sz="1100" dirty="0"/>
              <a:t>The MyBenefits website is a quick and easy way for you to get the information you need about your MetLife benefits—all in one place. Log in to </a:t>
            </a:r>
            <a:r>
              <a:rPr lang="en-US" altLang="en-US" sz="1100" b="1" dirty="0"/>
              <a:t>metlife.com/mybenefits </a:t>
            </a:r>
            <a:r>
              <a:rPr lang="en-US" altLang="en-US" sz="1100" dirty="0"/>
              <a:t>to see how we’ve taken personalization and integration to a new level.</a:t>
            </a:r>
          </a:p>
          <a:p>
            <a:pPr eaLnBrk="1" hangingPunct="1">
              <a:lnSpc>
                <a:spcPts val="1425"/>
              </a:lnSpc>
            </a:pPr>
            <a:endParaRPr lang="en-US" altLang="en-US" sz="1100" dirty="0"/>
          </a:p>
        </p:txBody>
      </p:sp>
      <p:sp>
        <p:nvSpPr>
          <p:cNvPr id="4110" name="Text Placeholder 72">
            <a:extLst>
              <a:ext uri="{FF2B5EF4-FFF2-40B4-BE49-F238E27FC236}">
                <a16:creationId xmlns:a16="http://schemas.microsoft.com/office/drawing/2014/main" id="{A00534EA-74CD-221E-D4EB-AEDB67BDFB16}"/>
              </a:ext>
            </a:extLst>
          </p:cNvPr>
          <p:cNvSpPr>
            <a:spLocks noGrp="1" noChangeArrowheads="1"/>
          </p:cNvSpPr>
          <p:nvPr>
            <p:ph type="body" sz="quarter" idx="4294967295"/>
          </p:nvPr>
        </p:nvSpPr>
        <p:spPr>
          <a:xfrm>
            <a:off x="457201" y="4447313"/>
            <a:ext cx="4367564" cy="3861805"/>
          </a:xfrm>
          <a:prstGeom prst="rect">
            <a:avLst/>
          </a:prstGeom>
        </p:spPr>
        <p:txBody>
          <a:bodyPr lIns="0" rIns="0"/>
          <a:lstStyle/>
          <a:p>
            <a:pPr eaLnBrk="1" hangingPunct="1">
              <a:lnSpc>
                <a:spcPts val="1420"/>
              </a:lnSpc>
              <a:defRPr/>
            </a:pPr>
            <a:r>
              <a:rPr lang="en-US" sz="1200" b="1" dirty="0">
                <a:solidFill>
                  <a:srgbClr val="003652"/>
                </a:solidFill>
                <a:latin typeface="Arial" panose="020B0604020202020204" pitchFamily="34" charset="0"/>
                <a:cs typeface="Arial" panose="020B0604020202020204" pitchFamily="34" charset="0"/>
              </a:rPr>
              <a:t>Personalized</a:t>
            </a:r>
            <a:r>
              <a:rPr lang="en-US" sz="1200" b="1" spc="-15" dirty="0">
                <a:solidFill>
                  <a:srgbClr val="003652"/>
                </a:solidFill>
                <a:latin typeface="Arial" panose="020B0604020202020204" pitchFamily="34" charset="0"/>
                <a:cs typeface="Arial" panose="020B0604020202020204" pitchFamily="34" charset="0"/>
              </a:rPr>
              <a:t> </a:t>
            </a:r>
            <a:r>
              <a:rPr lang="en-US" sz="1200" b="1" dirty="0">
                <a:solidFill>
                  <a:srgbClr val="003652"/>
                </a:solidFill>
                <a:latin typeface="Arial" panose="020B0604020202020204" pitchFamily="34" charset="0"/>
                <a:cs typeface="Arial" panose="020B0604020202020204" pitchFamily="34" charset="0"/>
              </a:rPr>
              <a:t>homepage for all</a:t>
            </a:r>
            <a:r>
              <a:rPr lang="en-US" sz="1200" b="1" spc="-5" dirty="0">
                <a:solidFill>
                  <a:srgbClr val="003652"/>
                </a:solidFill>
                <a:latin typeface="Arial" panose="020B0604020202020204" pitchFamily="34" charset="0"/>
                <a:cs typeface="Arial" panose="020B0604020202020204" pitchFamily="34" charset="0"/>
              </a:rPr>
              <a:t> </a:t>
            </a:r>
            <a:r>
              <a:rPr lang="en-US" sz="1200" b="1" dirty="0">
                <a:solidFill>
                  <a:srgbClr val="003652"/>
                </a:solidFill>
                <a:latin typeface="Arial" panose="020B0604020202020204" pitchFamily="34" charset="0"/>
                <a:cs typeface="Arial" panose="020B0604020202020204" pitchFamily="34" charset="0"/>
              </a:rPr>
              <a:t>your MetLife </a:t>
            </a:r>
            <a:r>
              <a:rPr lang="en-US" sz="1200" b="1" spc="-10" dirty="0">
                <a:solidFill>
                  <a:srgbClr val="003652"/>
                </a:solidFill>
                <a:latin typeface="Arial" panose="020B0604020202020204" pitchFamily="34" charset="0"/>
                <a:cs typeface="Arial" panose="020B0604020202020204" pitchFamily="34" charset="0"/>
              </a:rPr>
              <a:t>benefits</a:t>
            </a:r>
            <a:endParaRPr lang="en-US" sz="1200" dirty="0">
              <a:solidFill>
                <a:srgbClr val="003652"/>
              </a:solidFill>
              <a:latin typeface="Arial" panose="020B0604020202020204" pitchFamily="34" charset="0"/>
              <a:cs typeface="Arial" panose="020B0604020202020204" pitchFamily="34" charset="0"/>
            </a:endParaRPr>
          </a:p>
          <a:p>
            <a:pPr eaLnBrk="1" hangingPunct="1">
              <a:lnSpc>
                <a:spcPts val="1420"/>
              </a:lnSpc>
              <a:defRPr/>
            </a:pPr>
            <a:r>
              <a:rPr lang="en-US" altLang="en-US" sz="1100" dirty="0"/>
              <a:t>Perform tasks, get links to detailed coverage and read further about your MetLife benefits and information, such as:</a:t>
            </a:r>
          </a:p>
          <a:p>
            <a:pPr eaLnBrk="1" hangingPunct="1">
              <a:lnSpc>
                <a:spcPts val="1420"/>
              </a:lnSpc>
              <a:defRPr/>
            </a:pPr>
            <a:r>
              <a:rPr lang="en-US" altLang="en-US" sz="1100" b="1" dirty="0"/>
              <a:t>Vision Plans </a:t>
            </a:r>
            <a:r>
              <a:rPr lang="en-US" sz="1100" dirty="0"/>
              <a:t>– </a:t>
            </a:r>
            <a:r>
              <a:rPr lang="en-US" altLang="en-US" sz="1100" dirty="0"/>
              <a:t>Easily find an in-network or participating vision provider or view your benefits and claims online.</a:t>
            </a:r>
          </a:p>
          <a:p>
            <a:pPr eaLnBrk="1" hangingPunct="1">
              <a:lnSpc>
                <a:spcPts val="1420"/>
              </a:lnSpc>
              <a:defRPr/>
            </a:pPr>
            <a:r>
              <a:rPr lang="en-US" altLang="en-US" sz="1100" b="1" dirty="0"/>
              <a:t>Vision ID cards </a:t>
            </a:r>
            <a:r>
              <a:rPr lang="en-US" sz="1100" dirty="0"/>
              <a:t>–</a:t>
            </a:r>
            <a:r>
              <a:rPr lang="en-US" altLang="en-US" sz="1100" dirty="0"/>
              <a:t> Available online for you to download and print at your convenience. Cards contain your name, MetLife’s claims submission address, website and customer service telephone number.</a:t>
            </a:r>
          </a:p>
          <a:p>
            <a:pPr eaLnBrk="1" hangingPunct="1">
              <a:lnSpc>
                <a:spcPts val="1420"/>
              </a:lnSpc>
              <a:defRPr/>
            </a:pPr>
            <a:r>
              <a:rPr lang="en-US" sz="1200" b="1" dirty="0">
                <a:solidFill>
                  <a:srgbClr val="003652"/>
                </a:solidFill>
                <a:latin typeface="Arial" panose="020B0604020202020204" pitchFamily="34" charset="0"/>
                <a:cs typeface="Arial" panose="020B0604020202020204" pitchFamily="34" charset="0"/>
              </a:rPr>
              <a:t>Additional MyBenefits features include:</a:t>
            </a:r>
          </a:p>
          <a:p>
            <a:pPr marL="171450" indent="-171450" eaLnBrk="1" hangingPunct="1">
              <a:lnSpc>
                <a:spcPts val="1420"/>
              </a:lnSpc>
              <a:buFont typeface="Arial" panose="020B0604020202020204" pitchFamily="34" charset="0"/>
              <a:buChar char="•"/>
              <a:defRPr/>
            </a:pPr>
            <a:r>
              <a:rPr lang="en-US" altLang="en-US" sz="1100" dirty="0"/>
              <a:t>Planning tools to help you make informed decisions about your retirement, benefits coverage and other useful information on a variety of everyday topics.</a:t>
            </a:r>
          </a:p>
          <a:p>
            <a:pPr marL="171450" indent="-171450" eaLnBrk="1" hangingPunct="1">
              <a:lnSpc>
                <a:spcPts val="1420"/>
              </a:lnSpc>
              <a:buFont typeface="Arial" panose="020B0604020202020204" pitchFamily="34" charset="0"/>
              <a:buChar char="•"/>
              <a:defRPr/>
            </a:pPr>
            <a:r>
              <a:rPr lang="en-US" altLang="en-US" sz="1100" dirty="0"/>
              <a:t>Important forms and documents are available to download in the “Tools &amp; Resources” area at the bottom of the </a:t>
            </a:r>
            <a:r>
              <a:rPr lang="en-US" altLang="en-US" sz="1100" dirty="0" err="1"/>
              <a:t>MyBenefits</a:t>
            </a:r>
            <a:r>
              <a:rPr lang="en-US" altLang="en-US" sz="1100" dirty="0"/>
              <a:t> homepage.</a:t>
            </a:r>
          </a:p>
          <a:p>
            <a:pPr marL="171450" indent="-171450" eaLnBrk="1" hangingPunct="1">
              <a:lnSpc>
                <a:spcPts val="1420"/>
              </a:lnSpc>
              <a:buFont typeface="Arial" panose="020B0604020202020204" pitchFamily="34" charset="0"/>
              <a:buChar char="•"/>
              <a:defRPr/>
            </a:pPr>
            <a:r>
              <a:rPr lang="en-US" altLang="en-US" sz="1100" dirty="0"/>
              <a:t>In the “News &amp; Updates” section, you’ll find information from MetLife and your employer, including enrollment dates and new product offerings.</a:t>
            </a:r>
          </a:p>
          <a:p>
            <a:pPr marL="171450" indent="-171450" eaLnBrk="1" hangingPunct="1">
              <a:lnSpc>
                <a:spcPts val="1420"/>
              </a:lnSpc>
              <a:spcAft>
                <a:spcPct val="0"/>
              </a:spcAft>
              <a:buFont typeface="Arial" panose="020B0604020202020204" pitchFamily="34" charset="0"/>
              <a:buChar char="•"/>
              <a:defRPr/>
            </a:pPr>
            <a:endParaRPr lang="en-US" altLang="en-US" sz="1100" dirty="0"/>
          </a:p>
        </p:txBody>
      </p:sp>
      <p:sp>
        <p:nvSpPr>
          <p:cNvPr id="5" name="Google Shape;87;p1">
            <a:extLst>
              <a:ext uri="{FF2B5EF4-FFF2-40B4-BE49-F238E27FC236}">
                <a16:creationId xmlns:a16="http://schemas.microsoft.com/office/drawing/2014/main" id="{D776CC2D-129E-0CE3-C44D-8E7FAC50DC47}"/>
              </a:ext>
            </a:extLst>
          </p:cNvPr>
          <p:cNvSpPr txBox="1">
            <a:spLocks noChangeArrowheads="1"/>
          </p:cNvSpPr>
          <p:nvPr/>
        </p:nvSpPr>
        <p:spPr bwMode="auto">
          <a:xfrm>
            <a:off x="5401981" y="3784718"/>
            <a:ext cx="2008188" cy="300037"/>
          </a:xfrm>
          <a:prstGeom prst="rect">
            <a:avLst/>
          </a:prstGeom>
          <a:noFill/>
          <a:ln>
            <a:noFill/>
          </a:ln>
        </p:spPr>
        <p:txBody>
          <a:bodyPr spcFirstLastPara="1" lIns="0" tIns="0" rIns="0" bIns="0"/>
          <a:lstStyle>
            <a:defPPr marR="0" lvl="0" algn="l" rtl="0">
              <a:lnSpc>
                <a:spcPct val="100000"/>
              </a:lnSpc>
              <a:spcBef>
                <a:spcPts val="0"/>
              </a:spcBef>
              <a:spcAft>
                <a:spcPts val="0"/>
              </a:spcAft>
            </a:defPPr>
            <a:lvl1pPr marL="457200" lvl="0" indent="-228600" algn="l" rtl="0" eaLnBrk="0" fontAlgn="base" hangingPunct="0">
              <a:spcBef>
                <a:spcPts val="0"/>
              </a:spcBef>
              <a:spcAft>
                <a:spcPts val="0"/>
              </a:spcAft>
              <a:buClr>
                <a:srgbClr val="000000"/>
              </a:buClr>
              <a:buSzPts val="1400"/>
              <a:buFont typeface="Arial" panose="020B0604020202020204" pitchFamily="34" charset="0"/>
              <a:buNone/>
              <a:defRPr sz="400">
                <a:solidFill>
                  <a:schemeClr val="accent3"/>
                </a:solidFill>
                <a:latin typeface="Arial"/>
                <a:ea typeface="Arial"/>
                <a:cs typeface="Arial"/>
                <a:sym typeface="Arial" panose="020B0604020202020204" pitchFamily="34" charset="0"/>
              </a:defRPr>
            </a:lvl1pPr>
            <a:lvl2pPr marL="914400" lvl="1" indent="-228600" algn="l" rtl="0" eaLnBrk="0" fontAlgn="base" hangingPunct="0">
              <a:spcBef>
                <a:spcPts val="600"/>
              </a:spcBef>
              <a:spcAft>
                <a:spcPts val="0"/>
              </a:spcAft>
              <a:buClr>
                <a:schemeClr val="dk1"/>
              </a:buClr>
              <a:buSzPts val="1000"/>
              <a:buFont typeface="Arial" panose="020B0604020202020204" pitchFamily="34" charset="0"/>
              <a:buNone/>
              <a:defRPr sz="1400">
                <a:solidFill>
                  <a:srgbClr val="000000"/>
                </a:solidFill>
                <a:latin typeface="Arial"/>
                <a:ea typeface="Arial"/>
                <a:cs typeface="Arial"/>
                <a:sym typeface="Arial" panose="020B0604020202020204" pitchFamily="34" charset="0"/>
              </a:defRPr>
            </a:lvl2pPr>
            <a:lvl3pPr marL="1371600" lvl="2" indent="-342900" algn="l" rtl="0" eaLnBrk="0" fontAlgn="base" hangingPunct="0">
              <a:spcBef>
                <a:spcPts val="200"/>
              </a:spcBef>
              <a:spcAft>
                <a:spcPts val="0"/>
              </a:spcAft>
              <a:buClr>
                <a:schemeClr val="dk1"/>
              </a:buClr>
              <a:buSzPts val="1800"/>
              <a:buFont typeface="Arial" panose="020B0604020202020204" pitchFamily="34" charset="0"/>
              <a:buChar char="–"/>
              <a:defRPr sz="1400">
                <a:solidFill>
                  <a:srgbClr val="000000"/>
                </a:solidFill>
                <a:latin typeface="Arial"/>
                <a:ea typeface="Arial"/>
                <a:cs typeface="Arial"/>
                <a:sym typeface="Arial" panose="020B0604020202020204" pitchFamily="34" charset="0"/>
              </a:defRPr>
            </a:lvl3pPr>
            <a:lvl4pPr marL="1828800" lvl="3" indent="-342900" algn="l" rtl="0" eaLnBrk="0" fontAlgn="base" hangingPunct="0">
              <a:spcBef>
                <a:spcPts val="200"/>
              </a:spcBef>
              <a:spcAft>
                <a:spcPts val="0"/>
              </a:spcAft>
              <a:buClr>
                <a:schemeClr val="dk1"/>
              </a:buClr>
              <a:buSzPts val="1800"/>
              <a:buFont typeface="Arial" panose="020B0604020202020204" pitchFamily="34" charset="0"/>
              <a:buChar char="•"/>
              <a:defRPr sz="1400">
                <a:solidFill>
                  <a:srgbClr val="000000"/>
                </a:solidFill>
                <a:latin typeface="Arial"/>
                <a:ea typeface="Arial"/>
                <a:cs typeface="Arial"/>
                <a:sym typeface="Arial" panose="020B0604020202020204" pitchFamily="34" charset="0"/>
              </a:defRPr>
            </a:lvl4pPr>
            <a:lvl5pPr marL="2286000" lvl="4" indent="-342900" algn="l" rtl="0" eaLnBrk="0" fontAlgn="base" hangingPunct="0">
              <a:spcBef>
                <a:spcPts val="200"/>
              </a:spcBef>
              <a:spcAft>
                <a:spcPts val="0"/>
              </a:spcAft>
              <a:buClr>
                <a:schemeClr val="dk1"/>
              </a:buClr>
              <a:buSzPts val="1800"/>
              <a:buFont typeface="Arial" panose="020B0604020202020204" pitchFamily="34" charset="0"/>
              <a:buChar char="–"/>
              <a:defRPr sz="1400">
                <a:solidFill>
                  <a:srgbClr val="000000"/>
                </a:solidFill>
                <a:latin typeface="Arial"/>
                <a:ea typeface="Arial"/>
                <a:cs typeface="Arial"/>
                <a:sym typeface="Arial" panose="020B0604020202020204" pitchFamily="34" charset="0"/>
              </a:defRPr>
            </a:lvl5pPr>
            <a:lvl6pPr marL="2743200" marR="0" lvl="5" indent="-342900" algn="l" rtl="0">
              <a:lnSpc>
                <a:spcPct val="90000"/>
              </a:lnSpc>
              <a:spcBef>
                <a:spcPts val="425"/>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425"/>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425"/>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425"/>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pPr marL="0" indent="0" eaLnBrk="1" hangingPunct="1">
              <a:spcBef>
                <a:spcPct val="0"/>
              </a:spcBef>
              <a:spcAft>
                <a:spcPct val="0"/>
              </a:spcAft>
              <a:buSzPts val="1000"/>
              <a:defRPr/>
            </a:pPr>
            <a:r>
              <a:rPr lang="en-US" altLang="en-US" sz="1200" b="1" kern="0" dirty="0">
                <a:solidFill>
                  <a:schemeClr val="bg1"/>
                </a:solidFill>
                <a:latin typeface="+mj-lt"/>
                <a:cs typeface="Arial" panose="020B0604020202020204" pitchFamily="34" charset="0"/>
              </a:rPr>
              <a:t>Did you know?</a:t>
            </a:r>
          </a:p>
        </p:txBody>
      </p:sp>
      <p:sp>
        <p:nvSpPr>
          <p:cNvPr id="3" name="Rectangle 2">
            <a:extLst>
              <a:ext uri="{FF2B5EF4-FFF2-40B4-BE49-F238E27FC236}">
                <a16:creationId xmlns:a16="http://schemas.microsoft.com/office/drawing/2014/main" id="{5C83DF9F-1FE5-E259-E720-17C98BD6290A}"/>
              </a:ext>
            </a:extLst>
          </p:cNvPr>
          <p:cNvSpPr/>
          <p:nvPr/>
        </p:nvSpPr>
        <p:spPr>
          <a:xfrm>
            <a:off x="0" y="1242837"/>
            <a:ext cx="7772399" cy="2005360"/>
          </a:xfrm>
          <a:prstGeom prst="rect">
            <a:avLst/>
          </a:prstGeom>
          <a:solidFill>
            <a:srgbClr val="003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89D62CE-DE86-9FBC-C775-D5D669692A69}"/>
              </a:ext>
            </a:extLst>
          </p:cNvPr>
          <p:cNvPicPr>
            <a:picLocks noChangeAspect="1"/>
          </p:cNvPicPr>
          <p:nvPr/>
        </p:nvPicPr>
        <p:blipFill>
          <a:blip r:embed="rId4"/>
          <a:stretch>
            <a:fillRect/>
          </a:stretch>
        </p:blipFill>
        <p:spPr>
          <a:xfrm>
            <a:off x="0" y="1239007"/>
            <a:ext cx="7772400" cy="2003327"/>
          </a:xfrm>
          <a:prstGeom prst="rect">
            <a:avLst/>
          </a:prstGeom>
        </p:spPr>
      </p:pic>
      <p:pic>
        <p:nvPicPr>
          <p:cNvPr id="7" name="Picture 6">
            <a:extLst>
              <a:ext uri="{FF2B5EF4-FFF2-40B4-BE49-F238E27FC236}">
                <a16:creationId xmlns:a16="http://schemas.microsoft.com/office/drawing/2014/main" id="{1B8338D3-C2D0-7013-D574-7E7C6FE6C0F3}"/>
              </a:ext>
            </a:extLst>
          </p:cNvPr>
          <p:cNvPicPr>
            <a:picLocks noChangeAspect="1"/>
          </p:cNvPicPr>
          <p:nvPr/>
        </p:nvPicPr>
        <p:blipFill>
          <a:blip r:embed="rId5"/>
          <a:srcRect/>
          <a:stretch/>
        </p:blipFill>
        <p:spPr>
          <a:xfrm>
            <a:off x="5197240" y="1356348"/>
            <a:ext cx="1888146" cy="1768643"/>
          </a:xfrm>
          <a:prstGeom prst="rect">
            <a:avLst/>
          </a:prstGeom>
        </p:spPr>
      </p:pic>
      <p:pic>
        <p:nvPicPr>
          <p:cNvPr id="9" name="Picture 8">
            <a:extLst>
              <a:ext uri="{FF2B5EF4-FFF2-40B4-BE49-F238E27FC236}">
                <a16:creationId xmlns:a16="http://schemas.microsoft.com/office/drawing/2014/main" id="{1987AD3D-DC8B-A0C4-1009-7831E4AF5CDB}"/>
              </a:ext>
            </a:extLst>
          </p:cNvPr>
          <p:cNvPicPr>
            <a:picLocks noChangeAspect="1"/>
          </p:cNvPicPr>
          <p:nvPr/>
        </p:nvPicPr>
        <p:blipFill>
          <a:blip r:embed="rId6"/>
          <a:stretch>
            <a:fillRect/>
          </a:stretch>
        </p:blipFill>
        <p:spPr>
          <a:xfrm>
            <a:off x="441480" y="554705"/>
            <a:ext cx="1771327" cy="309091"/>
          </a:xfrm>
          <a:prstGeom prst="rect">
            <a:avLst/>
          </a:prstGeom>
        </p:spPr>
      </p:pic>
      <p:sp>
        <p:nvSpPr>
          <p:cNvPr id="10" name="Title 2">
            <a:extLst>
              <a:ext uri="{FF2B5EF4-FFF2-40B4-BE49-F238E27FC236}">
                <a16:creationId xmlns:a16="http://schemas.microsoft.com/office/drawing/2014/main" id="{9072E0B9-48B8-FFFA-6413-2410E774B168}"/>
              </a:ext>
            </a:extLst>
          </p:cNvPr>
          <p:cNvSpPr txBox="1">
            <a:spLocks/>
          </p:cNvSpPr>
          <p:nvPr/>
        </p:nvSpPr>
        <p:spPr>
          <a:xfrm>
            <a:off x="441580" y="1598628"/>
            <a:ext cx="4047870" cy="1281800"/>
          </a:xfrm>
          <a:prstGeom prst="rect">
            <a:avLst/>
          </a:prstGeom>
        </p:spPr>
        <p:txBody>
          <a:bodyPr lIns="0" rIns="0"/>
          <a:lstStyle>
            <a:lvl1pPr algn="l" defTabSz="776288" rtl="0" eaLnBrk="0" fontAlgn="base" hangingPunct="0">
              <a:spcBef>
                <a:spcPct val="0"/>
              </a:spcBef>
              <a:spcAft>
                <a:spcPct val="0"/>
              </a:spcAft>
              <a:defRPr b="1" kern="1200" spc="-50">
                <a:solidFill>
                  <a:schemeClr val="tx1"/>
                </a:solidFill>
                <a:latin typeface="+mj-lt"/>
                <a:ea typeface="+mj-ea"/>
                <a:cs typeface="+mj-cs"/>
              </a:defRPr>
            </a:lvl1pPr>
            <a:lvl2pPr algn="l" defTabSz="776288" rtl="0" eaLnBrk="0" fontAlgn="base" hangingPunct="0">
              <a:spcBef>
                <a:spcPct val="0"/>
              </a:spcBef>
              <a:spcAft>
                <a:spcPct val="0"/>
              </a:spcAft>
              <a:defRPr b="1">
                <a:solidFill>
                  <a:schemeClr val="tx1"/>
                </a:solidFill>
                <a:latin typeface="Arial" panose="020B0604020202020204" pitchFamily="34" charset="0"/>
              </a:defRPr>
            </a:lvl2pPr>
            <a:lvl3pPr algn="l" defTabSz="776288" rtl="0" eaLnBrk="0" fontAlgn="base" hangingPunct="0">
              <a:spcBef>
                <a:spcPct val="0"/>
              </a:spcBef>
              <a:spcAft>
                <a:spcPct val="0"/>
              </a:spcAft>
              <a:defRPr b="1">
                <a:solidFill>
                  <a:schemeClr val="tx1"/>
                </a:solidFill>
                <a:latin typeface="Arial" panose="020B0604020202020204" pitchFamily="34" charset="0"/>
              </a:defRPr>
            </a:lvl3pPr>
            <a:lvl4pPr algn="l" defTabSz="776288" rtl="0" eaLnBrk="0" fontAlgn="base" hangingPunct="0">
              <a:spcBef>
                <a:spcPct val="0"/>
              </a:spcBef>
              <a:spcAft>
                <a:spcPct val="0"/>
              </a:spcAft>
              <a:defRPr b="1">
                <a:solidFill>
                  <a:schemeClr val="tx1"/>
                </a:solidFill>
                <a:latin typeface="Arial" panose="020B0604020202020204" pitchFamily="34" charset="0"/>
              </a:defRPr>
            </a:lvl4pPr>
            <a:lvl5pPr algn="l" defTabSz="776288" rtl="0" eaLnBrk="0" fontAlgn="base" hangingPunct="0">
              <a:spcBef>
                <a:spcPct val="0"/>
              </a:spcBef>
              <a:spcAft>
                <a:spcPct val="0"/>
              </a:spcAft>
              <a:defRPr b="1">
                <a:solidFill>
                  <a:schemeClr val="tx1"/>
                </a:solidFill>
                <a:latin typeface="Arial" panose="020B0604020202020204" pitchFamily="34" charset="0"/>
              </a:defRPr>
            </a:lvl5pPr>
            <a:lvl6pPr marL="457200" algn="l" defTabSz="776288" rtl="0" fontAlgn="base">
              <a:spcBef>
                <a:spcPct val="0"/>
              </a:spcBef>
              <a:spcAft>
                <a:spcPct val="0"/>
              </a:spcAft>
              <a:defRPr b="1">
                <a:solidFill>
                  <a:schemeClr val="tx1"/>
                </a:solidFill>
                <a:latin typeface="Arial" panose="020B0604020202020204" pitchFamily="34" charset="0"/>
              </a:defRPr>
            </a:lvl6pPr>
            <a:lvl7pPr marL="914400" algn="l" defTabSz="776288" rtl="0" fontAlgn="base">
              <a:spcBef>
                <a:spcPct val="0"/>
              </a:spcBef>
              <a:spcAft>
                <a:spcPct val="0"/>
              </a:spcAft>
              <a:defRPr b="1">
                <a:solidFill>
                  <a:schemeClr val="tx1"/>
                </a:solidFill>
                <a:latin typeface="Arial" panose="020B0604020202020204" pitchFamily="34" charset="0"/>
              </a:defRPr>
            </a:lvl7pPr>
            <a:lvl8pPr marL="1371600" algn="l" defTabSz="776288" rtl="0" fontAlgn="base">
              <a:spcBef>
                <a:spcPct val="0"/>
              </a:spcBef>
              <a:spcAft>
                <a:spcPct val="0"/>
              </a:spcAft>
              <a:defRPr b="1">
                <a:solidFill>
                  <a:schemeClr val="tx1"/>
                </a:solidFill>
                <a:latin typeface="Arial" panose="020B0604020202020204" pitchFamily="34" charset="0"/>
              </a:defRPr>
            </a:lvl8pPr>
            <a:lvl9pPr marL="1828800" algn="l" defTabSz="776288" rtl="0" fontAlgn="base">
              <a:spcBef>
                <a:spcPct val="0"/>
              </a:spcBef>
              <a:spcAft>
                <a:spcPct val="0"/>
              </a:spcAft>
              <a:defRPr b="1">
                <a:solidFill>
                  <a:schemeClr val="tx1"/>
                </a:solidFill>
                <a:latin typeface="Arial" panose="020B0604020202020204" pitchFamily="34" charset="0"/>
              </a:defRPr>
            </a:lvl9pPr>
          </a:lstStyle>
          <a:p>
            <a:pPr defTabSz="777240" eaLnBrk="1" fontAlgn="auto" hangingPunct="1">
              <a:spcAft>
                <a:spcPts val="0"/>
              </a:spcAft>
              <a:defRPr/>
            </a:pPr>
            <a:r>
              <a:rPr lang="en-US" sz="2600" b="0" dirty="0">
                <a:solidFill>
                  <a:srgbClr val="8FF5B1"/>
                </a:solidFill>
                <a:latin typeface="Georgia" panose="02040502050405020303" pitchFamily="18" charset="0"/>
              </a:rPr>
              <a:t>Learn more about your </a:t>
            </a:r>
            <a:br>
              <a:rPr lang="en-US" sz="2600" b="0" dirty="0">
                <a:solidFill>
                  <a:srgbClr val="8FF5B1"/>
                </a:solidFill>
                <a:latin typeface="Georgia" panose="02040502050405020303" pitchFamily="18" charset="0"/>
              </a:rPr>
            </a:br>
            <a:r>
              <a:rPr lang="en-US" sz="2600" b="0" dirty="0">
                <a:solidFill>
                  <a:srgbClr val="8FF5B1"/>
                </a:solidFill>
                <a:latin typeface="Georgia" panose="02040502050405020303" pitchFamily="18" charset="0"/>
              </a:rPr>
              <a:t>MetLife benefits</a:t>
            </a:r>
          </a:p>
        </p:txBody>
      </p:sp>
      <p:sp>
        <p:nvSpPr>
          <p:cNvPr id="12" name="Rectangle 11">
            <a:extLst>
              <a:ext uri="{FF2B5EF4-FFF2-40B4-BE49-F238E27FC236}">
                <a16:creationId xmlns:a16="http://schemas.microsoft.com/office/drawing/2014/main" id="{E4902F17-235C-3FEE-D092-39AF8E3F736C}"/>
              </a:ext>
            </a:extLst>
          </p:cNvPr>
          <p:cNvSpPr/>
          <p:nvPr/>
        </p:nvSpPr>
        <p:spPr bwMode="auto">
          <a:xfrm>
            <a:off x="3946525" y="1581150"/>
            <a:ext cx="3449638" cy="17033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Google Shape;88;p1">
            <a:extLst>
              <a:ext uri="{FF2B5EF4-FFF2-40B4-BE49-F238E27FC236}">
                <a16:creationId xmlns:a16="http://schemas.microsoft.com/office/drawing/2014/main" id="{551662C5-684C-F4D9-5A2A-63911DFE8841}"/>
              </a:ext>
            </a:extLst>
          </p:cNvPr>
          <p:cNvSpPr txBox="1">
            <a:spLocks noChangeArrowheads="1"/>
          </p:cNvSpPr>
          <p:nvPr/>
        </p:nvSpPr>
        <p:spPr bwMode="auto">
          <a:xfrm>
            <a:off x="2339915" y="433878"/>
            <a:ext cx="3890729" cy="550744"/>
          </a:xfrm>
          <a:prstGeom prst="rect">
            <a:avLst/>
          </a:prstGeom>
          <a:noFill/>
          <a:ln>
            <a:noFill/>
          </a:ln>
        </p:spPr>
        <p:txBody>
          <a:bodyPr lIns="0" tIns="0" rIns="0" bIns="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9144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3716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8288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286000" indent="-3429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7432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32004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6576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4114800" indent="-3429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95000"/>
              </a:lnSpc>
              <a:buClr>
                <a:schemeClr val="accent1"/>
              </a:buClr>
              <a:buSzPts val="1900"/>
              <a:defRPr/>
            </a:pPr>
            <a:r>
              <a:rPr lang="en-US" altLang="en-US" dirty="0">
                <a:solidFill>
                  <a:srgbClr val="003652"/>
                </a:solidFill>
                <a:cs typeface="Arial"/>
              </a:rPr>
              <a:t>Vision Insurance</a:t>
            </a:r>
            <a:endParaRPr lang="en-US" altLang="en-US" b="1" dirty="0">
              <a:solidFill>
                <a:srgbClr val="003652"/>
              </a:solidFill>
            </a:endParaRPr>
          </a:p>
        </p:txBody>
      </p:sp>
      <p:sp>
        <p:nvSpPr>
          <p:cNvPr id="18" name="Text Placeholder 3">
            <a:extLst>
              <a:ext uri="{FF2B5EF4-FFF2-40B4-BE49-F238E27FC236}">
                <a16:creationId xmlns:a16="http://schemas.microsoft.com/office/drawing/2014/main" id="{83BC2401-6785-18D8-E05D-A97565B9F089}"/>
              </a:ext>
            </a:extLst>
          </p:cNvPr>
          <p:cNvSpPr txBox="1">
            <a:spLocks/>
          </p:cNvSpPr>
          <p:nvPr/>
        </p:nvSpPr>
        <p:spPr>
          <a:xfrm>
            <a:off x="443002" y="2487594"/>
            <a:ext cx="4443461" cy="426171"/>
          </a:xfrm>
          <a:prstGeom prst="rect">
            <a:avLst/>
          </a:prstGeom>
        </p:spPr>
        <p:txBody>
          <a:bodyPr lIns="0" rIns="0"/>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777240" eaLnBrk="1" fontAlgn="auto" hangingPunct="1">
              <a:spcBef>
                <a:spcPts val="0"/>
              </a:spcBef>
              <a:defRPr/>
            </a:pPr>
            <a:r>
              <a:rPr lang="en-US" kern="0" dirty="0">
                <a:solidFill>
                  <a:schemeClr val="bg1"/>
                </a:solidFill>
              </a:rPr>
              <a:t>MetLife benefits information right from your laptop.</a:t>
            </a:r>
          </a:p>
        </p:txBody>
      </p:sp>
      <p:sp>
        <p:nvSpPr>
          <p:cNvPr id="6" name="Google Shape;86;p2">
            <a:extLst>
              <a:ext uri="{FF2B5EF4-FFF2-40B4-BE49-F238E27FC236}">
                <a16:creationId xmlns:a16="http://schemas.microsoft.com/office/drawing/2014/main" id="{DF8644D9-FECC-5839-C519-1834745618CD}"/>
              </a:ext>
            </a:extLst>
          </p:cNvPr>
          <p:cNvSpPr txBox="1">
            <a:spLocks/>
          </p:cNvSpPr>
          <p:nvPr/>
        </p:nvSpPr>
        <p:spPr>
          <a:xfrm>
            <a:off x="3425825" y="9586588"/>
            <a:ext cx="3889375" cy="151018"/>
          </a:xfrm>
          <a:prstGeom prst="rect">
            <a:avLst/>
          </a:prstGeom>
          <a:noFill/>
          <a:ln>
            <a:noFill/>
          </a:ln>
        </p:spPr>
        <p:txBody>
          <a:bodyPr spcFirstLastPara="1" lIns="0" tIns="0" rIns="0" bIns="0"/>
          <a:lstStyle>
            <a:defPPr marR="0" lvl="0" algn="l" rtl="0">
              <a:lnSpc>
                <a:spcPct val="100000"/>
              </a:lnSpc>
              <a:spcBef>
                <a:spcPts val="0"/>
              </a:spcBef>
              <a:spcAft>
                <a:spcPts val="0"/>
              </a:spcAft>
            </a:defPPr>
            <a:lvl1pPr marL="457200" marR="0" lvl="0" indent="-228600" algn="r" rtl="0">
              <a:lnSpc>
                <a:spcPct val="100000"/>
              </a:lnSpc>
              <a:spcBef>
                <a:spcPts val="0"/>
              </a:spcBef>
              <a:spcAft>
                <a:spcPts val="0"/>
              </a:spcAft>
              <a:buClr>
                <a:srgbClr val="7C7D80"/>
              </a:buClr>
              <a:buSzPts val="650"/>
              <a:buFont typeface="Arial"/>
              <a:buNone/>
              <a:defRPr sz="650" b="0" i="0" u="none" strike="noStrike" cap="none">
                <a:solidFill>
                  <a:srgbClr val="7C7D80"/>
                </a:solidFill>
                <a:latin typeface="Arial"/>
                <a:ea typeface="Arial"/>
                <a:cs typeface="Arial"/>
                <a:sym typeface="Arial"/>
              </a:defRPr>
            </a:lvl1pPr>
            <a:lvl2pPr marL="914400" marR="0" lvl="1" indent="-342900" algn="l" rtl="0">
              <a:lnSpc>
                <a:spcPct val="100000"/>
              </a:lnSpc>
              <a:spcBef>
                <a:spcPts val="3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2pPr>
            <a:lvl3pPr marL="1371600" marR="0" lvl="2" indent="-342900" algn="l" rtl="0">
              <a:lnSpc>
                <a:spcPct val="100000"/>
              </a:lnSpc>
              <a:spcBef>
                <a:spcPts val="2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3pPr>
            <a:lvl4pPr marL="1828800" marR="0" lvl="3" indent="-342900" algn="l" rtl="0">
              <a:lnSpc>
                <a:spcPct val="100000"/>
              </a:lnSpc>
              <a:spcBef>
                <a:spcPts val="2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4pPr>
            <a:lvl5pPr marL="2286000" marR="0" lvl="4" indent="-342900" algn="l" rtl="0">
              <a:lnSpc>
                <a:spcPct val="100000"/>
              </a:lnSpc>
              <a:spcBef>
                <a:spcPts val="200"/>
              </a:spcBef>
              <a:spcAft>
                <a:spcPts val="0"/>
              </a:spcAft>
              <a:buClr>
                <a:schemeClr val="dk1"/>
              </a:buClr>
              <a:buSzPts val="1800"/>
              <a:buFont typeface="Arial"/>
              <a:buChar char="–"/>
              <a:defRPr sz="1000" b="0" i="0" u="none" strike="noStrike" cap="none">
                <a:solidFill>
                  <a:schemeClr val="dk1"/>
                </a:solidFill>
                <a:latin typeface="Arial"/>
                <a:ea typeface="Arial"/>
                <a:cs typeface="Arial"/>
                <a:sym typeface="Arial"/>
              </a:defRPr>
            </a:lvl5pPr>
            <a:lvl6pPr marL="2743200" marR="0" lvl="5"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6pPr>
            <a:lvl7pPr marL="3200400" marR="0" lvl="6"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7pPr>
            <a:lvl8pPr marL="3657600" marR="0" lvl="7"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8pPr>
            <a:lvl9pPr marL="4114800" marR="0" lvl="8" indent="-342900" algn="l" rtl="0">
              <a:lnSpc>
                <a:spcPct val="90000"/>
              </a:lnSpc>
              <a:spcBef>
                <a:spcPts val="425"/>
              </a:spcBef>
              <a:spcAft>
                <a:spcPts val="0"/>
              </a:spcAft>
              <a:buClr>
                <a:schemeClr val="dk1"/>
              </a:buClr>
              <a:buSzPts val="1800"/>
              <a:buFont typeface="Arial"/>
              <a:buChar char="•"/>
              <a:defRPr sz="1530" b="0" i="0" u="none" strike="noStrike" cap="none">
                <a:solidFill>
                  <a:schemeClr val="dk1"/>
                </a:solidFill>
                <a:latin typeface="Arial"/>
                <a:ea typeface="Arial"/>
                <a:cs typeface="Arial"/>
                <a:sym typeface="Arial"/>
              </a:defRPr>
            </a:lvl9pPr>
          </a:lstStyle>
          <a:p>
            <a:pPr marL="0" indent="0" eaLnBrk="1" fontAlgn="auto" hangingPunct="1">
              <a:buSzPts val="600"/>
              <a:defRPr/>
            </a:pPr>
            <a:r>
              <a:rPr lang="nb-NO" kern="0" dirty="0"/>
              <a:t>© 2025 MetLife Services and Solutions, LLC</a:t>
            </a:r>
          </a:p>
          <a:p>
            <a:pPr marL="0" indent="0" eaLnBrk="1" fontAlgn="auto" hangingPunct="1">
              <a:buSzPts val="600"/>
              <a:defRPr/>
            </a:pPr>
            <a:endParaRPr lang="nb-NO" kern="0" dirty="0"/>
          </a:p>
          <a:p>
            <a:pPr marL="0" indent="0" eaLnBrk="1" fontAlgn="auto" hangingPunct="1">
              <a:buSzPts val="600"/>
              <a:defRPr/>
            </a:pPr>
            <a:endParaRPr lang="en-US" kern="0" dirty="0"/>
          </a:p>
        </p:txBody>
      </p:sp>
      <p:sp>
        <p:nvSpPr>
          <p:cNvPr id="8" name="Google Shape;99;p2">
            <a:extLst>
              <a:ext uri="{FF2B5EF4-FFF2-40B4-BE49-F238E27FC236}">
                <a16:creationId xmlns:a16="http://schemas.microsoft.com/office/drawing/2014/main" id="{4DAE3E65-714C-60AC-CF5B-4E6B7E327DD5}"/>
              </a:ext>
            </a:extLst>
          </p:cNvPr>
          <p:cNvSpPr txBox="1">
            <a:spLocks noChangeArrowheads="1"/>
          </p:cNvSpPr>
          <p:nvPr/>
        </p:nvSpPr>
        <p:spPr bwMode="auto">
          <a:xfrm>
            <a:off x="2565400" y="9451649"/>
            <a:ext cx="4749800" cy="75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914400" indent="-342900">
              <a:defRPr>
                <a:solidFill>
                  <a:schemeClr val="tx1"/>
                </a:solidFill>
                <a:latin typeface="Arial" panose="020B0604020202020204" pitchFamily="34" charset="0"/>
              </a:defRPr>
            </a:lvl2pPr>
            <a:lvl3pPr marL="1371600" indent="-342900">
              <a:defRPr>
                <a:solidFill>
                  <a:schemeClr val="tx1"/>
                </a:solidFill>
                <a:latin typeface="Arial" panose="020B0604020202020204" pitchFamily="34" charset="0"/>
              </a:defRPr>
            </a:lvl3pPr>
            <a:lvl4pPr marL="1828800" indent="-342900">
              <a:defRPr>
                <a:solidFill>
                  <a:schemeClr val="tx1"/>
                </a:solidFill>
                <a:latin typeface="Arial" panose="020B0604020202020204" pitchFamily="34" charset="0"/>
              </a:defRPr>
            </a:lvl4pPr>
            <a:lvl5pPr marL="2286000" indent="-342900">
              <a:defRPr>
                <a:solidFill>
                  <a:schemeClr val="tx1"/>
                </a:solidFill>
                <a:latin typeface="Arial" panose="020B0604020202020204" pitchFamily="34" charset="0"/>
              </a:defRPr>
            </a:lvl5pPr>
            <a:lvl6pPr marL="2743200" indent="-342900" defTabSz="457200" eaLnBrk="0" fontAlgn="base" hangingPunct="0">
              <a:spcBef>
                <a:spcPct val="0"/>
              </a:spcBef>
              <a:spcAft>
                <a:spcPct val="0"/>
              </a:spcAft>
              <a:defRPr>
                <a:solidFill>
                  <a:schemeClr val="tx1"/>
                </a:solidFill>
                <a:latin typeface="Arial" panose="020B0604020202020204" pitchFamily="34" charset="0"/>
              </a:defRPr>
            </a:lvl6pPr>
            <a:lvl7pPr marL="3200400" indent="-342900" defTabSz="457200" eaLnBrk="0" fontAlgn="base" hangingPunct="0">
              <a:spcBef>
                <a:spcPct val="0"/>
              </a:spcBef>
              <a:spcAft>
                <a:spcPct val="0"/>
              </a:spcAft>
              <a:defRPr>
                <a:solidFill>
                  <a:schemeClr val="tx1"/>
                </a:solidFill>
                <a:latin typeface="Arial" panose="020B0604020202020204" pitchFamily="34" charset="0"/>
              </a:defRPr>
            </a:lvl7pPr>
            <a:lvl8pPr marL="3657600" indent="-342900" defTabSz="457200" eaLnBrk="0" fontAlgn="base" hangingPunct="0">
              <a:spcBef>
                <a:spcPct val="0"/>
              </a:spcBef>
              <a:spcAft>
                <a:spcPct val="0"/>
              </a:spcAft>
              <a:defRPr>
                <a:solidFill>
                  <a:schemeClr val="tx1"/>
                </a:solidFill>
                <a:latin typeface="Arial" panose="020B0604020202020204" pitchFamily="34" charset="0"/>
              </a:defRPr>
            </a:lvl8pPr>
            <a:lvl9pPr marL="4114800" indent="-342900" defTabSz="4572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buClr>
                <a:srgbClr val="7C7D80"/>
              </a:buClr>
              <a:buSzPts val="800"/>
              <a:buFont typeface="Arial" panose="020B0604020202020204" pitchFamily="34" charset="0"/>
              <a:buNone/>
            </a:pPr>
            <a:r>
              <a:rPr lang="en-US" altLang="en-US" sz="800" b="1" dirty="0">
                <a:solidFill>
                  <a:srgbClr val="7C7D80"/>
                </a:solidFill>
                <a:cs typeface="Arial" panose="020B0604020202020204" pitchFamily="34" charset="0"/>
                <a:sym typeface="Arial" panose="020B0604020202020204" pitchFamily="34" charset="0"/>
              </a:rPr>
              <a:t>Metropolitan Life Insurance Company  |  200 Park Avenue  |  New York, NY 10166</a:t>
            </a:r>
          </a:p>
        </p:txBody>
      </p:sp>
      <p:sp>
        <p:nvSpPr>
          <p:cNvPr id="11" name="Text Placeholder 78">
            <a:extLst>
              <a:ext uri="{FF2B5EF4-FFF2-40B4-BE49-F238E27FC236}">
                <a16:creationId xmlns:a16="http://schemas.microsoft.com/office/drawing/2014/main" id="{D6AAE6C9-FB8D-C0BE-8FDA-D6BE62CFF660}"/>
              </a:ext>
            </a:extLst>
          </p:cNvPr>
          <p:cNvSpPr>
            <a:spLocks noGrp="1"/>
          </p:cNvSpPr>
          <p:nvPr/>
        </p:nvSpPr>
        <p:spPr bwMode="auto">
          <a:xfrm>
            <a:off x="457199" y="8378750"/>
            <a:ext cx="6811963" cy="795089"/>
          </a:xfrm>
          <a:prstGeom prst="rect">
            <a:avLst/>
          </a:prstGeom>
          <a:noFill/>
          <a:ln>
            <a:noFill/>
          </a:ln>
        </p:spPr>
        <p:style>
          <a:lnRef idx="0">
            <a:scrgbClr r="0" g="0" b="0"/>
          </a:lnRef>
          <a:fillRef idx="0">
            <a:scrgbClr r="0" g="0" b="0"/>
          </a:fillRef>
          <a:effectRef idx="0">
            <a:scrgbClr r="0" g="0" b="0"/>
          </a:effectRef>
          <a:fontRef idx="major"/>
        </p:style>
        <p:txBody>
          <a:bodyPr lIns="0" tIns="0" rIns="0" bIns="0" anchor="t" anchorCtr="0">
            <a:spAutoFit/>
          </a:bodyPr>
          <a:lstStyle>
            <a:lvl1pPr marL="114300" indent="-114300" algn="l" defTabSz="776288" rtl="0" eaLnBrk="0" fontAlgn="base" hangingPunct="0">
              <a:spcBef>
                <a:spcPct val="0"/>
              </a:spcBef>
              <a:spcAft>
                <a:spcPts val="400"/>
              </a:spcAft>
              <a:buFont typeface="+mj-lt"/>
              <a:buAutoNum type="arabicPeriod"/>
              <a:defRPr sz="700" kern="1200">
                <a:solidFill>
                  <a:schemeClr val="tx2">
                    <a:lumMod val="75000"/>
                  </a:schemeClr>
                </a:solidFill>
                <a:latin typeface="+mj-lt"/>
                <a:ea typeface="+mj-ea"/>
                <a:cs typeface="+mj-cs"/>
              </a:defRPr>
            </a:lvl1pPr>
            <a:lvl2pPr marL="0" indent="0" algn="l" defTabSz="776288" rtl="0" eaLnBrk="0" fontAlgn="base" hangingPunct="0">
              <a:spcBef>
                <a:spcPts val="200"/>
              </a:spcBef>
              <a:spcAft>
                <a:spcPct val="0"/>
              </a:spcAft>
              <a:buFont typeface="Arial" panose="020B0604020202020204" pitchFamily="34" charset="0"/>
              <a:buNone/>
              <a:defRPr sz="1000" kern="1200">
                <a:solidFill>
                  <a:schemeClr val="tx1"/>
                </a:solidFill>
                <a:latin typeface="+mj-lt"/>
                <a:ea typeface="+mj-ea"/>
                <a:cs typeface="+mj-cs"/>
              </a:defRPr>
            </a:lvl2pPr>
            <a:lvl3pPr marL="230188" indent="-111125" algn="l" defTabSz="776288" rtl="0" eaLnBrk="0" fontAlgn="base" hangingPunct="0">
              <a:spcBef>
                <a:spcPts val="200"/>
              </a:spcBef>
              <a:spcAft>
                <a:spcPct val="0"/>
              </a:spcAft>
              <a:buFont typeface="Arial" panose="020B0604020202020204" pitchFamily="34" charset="0"/>
              <a:buChar char="–"/>
              <a:defRPr sz="1000" kern="1200">
                <a:solidFill>
                  <a:schemeClr val="tx1"/>
                </a:solidFill>
                <a:latin typeface="+mj-lt"/>
                <a:ea typeface="+mj-ea"/>
                <a:cs typeface="+mj-cs"/>
              </a:defRPr>
            </a:lvl3pPr>
            <a:lvl4pPr marL="341313" indent="-111125" algn="l" defTabSz="776288" rtl="0" eaLnBrk="0" fontAlgn="base" hangingPunct="0">
              <a:spcBef>
                <a:spcPts val="200"/>
              </a:spcBef>
              <a:spcAft>
                <a:spcPct val="0"/>
              </a:spcAft>
              <a:buFont typeface="Arial" panose="020B0604020202020204" pitchFamily="34" charset="0"/>
              <a:buChar char="•"/>
              <a:defRPr sz="1000" kern="1200">
                <a:solidFill>
                  <a:schemeClr val="tx1"/>
                </a:solidFill>
                <a:latin typeface="+mj-lt"/>
                <a:ea typeface="+mj-ea"/>
                <a:cs typeface="+mj-cs"/>
              </a:defRPr>
            </a:lvl4pPr>
            <a:lvl5pPr marL="457200" indent="-115888" algn="l" defTabSz="776288" rtl="0" eaLnBrk="0" fontAlgn="base" hangingPunct="0">
              <a:spcBef>
                <a:spcPts val="200"/>
              </a:spcBef>
              <a:spcAft>
                <a:spcPct val="0"/>
              </a:spcAft>
              <a:buFont typeface="Arial" panose="020B0604020202020204" pitchFamily="34" charset="0"/>
              <a:buChar char="–"/>
              <a:defRPr sz="1000" kern="1200">
                <a:solidFill>
                  <a:schemeClr val="tx1"/>
                </a:solidFill>
                <a:latin typeface="+mj-lt"/>
                <a:ea typeface="+mj-ea"/>
                <a:cs typeface="+mj-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j-lt"/>
                <a:ea typeface="+mj-ea"/>
                <a:cs typeface="+mj-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j-lt"/>
                <a:ea typeface="+mj-ea"/>
                <a:cs typeface="+mj-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j-lt"/>
                <a:ea typeface="+mj-ea"/>
                <a:cs typeface="+mj-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j-lt"/>
                <a:ea typeface="+mj-ea"/>
                <a:cs typeface="+mj-cs"/>
              </a:defRPr>
            </a:lvl9pPr>
          </a:lstStyle>
          <a:p>
            <a:pPr defTabSz="777240" eaLnBrk="1" fontAlgn="auto" hangingPunct="1">
              <a:lnSpc>
                <a:spcPts val="740"/>
              </a:lnSpc>
              <a:spcBef>
                <a:spcPts val="0"/>
              </a:spcBef>
              <a:spcAft>
                <a:spcPts val="600"/>
              </a:spcAft>
              <a:defRPr/>
            </a:pPr>
            <a:r>
              <a:rPr lang="en-US" kern="850" dirty="0"/>
              <a:t>The MetLife Mobile App is available on the App Store and Google Play. To use the MetLife mobile app, employees can choose to register at metlife.com/</a:t>
            </a:r>
            <a:r>
              <a:rPr lang="en-US" kern="850" dirty="0" err="1"/>
              <a:t>mybenefits</a:t>
            </a:r>
            <a:r>
              <a:rPr lang="en-US" kern="850" dirty="0"/>
              <a:t> from a computer or directly through the app.</a:t>
            </a:r>
          </a:p>
          <a:p>
            <a:pPr marL="0" indent="0" defTabSz="777240" eaLnBrk="1" fontAlgn="auto" hangingPunct="1">
              <a:spcBef>
                <a:spcPts val="0"/>
              </a:spcBef>
              <a:spcAft>
                <a:spcPts val="300"/>
              </a:spcAft>
              <a:buNone/>
              <a:defRPr/>
            </a:pPr>
            <a:r>
              <a:rPr lang="en-US" kern="850" dirty="0"/>
              <a:t>Vision benefits are underwritten by Metropolitan Life Insurance Company, New York, NY. Certain claims and network administration services are provided through: Davis Vision, Inc. (“Davis Vision”), a New York corporation; Superior Vision Services, Inc. (“Superior Vision”), a Delaware corporation; or Vision Service Plan (VSP), Rancho Cordova, CA. Davis Vision and Superior Vision are part of the MetLife family of companies. VSP is not affiliated with Metropolitan Life Insurance Company or its affiliates. Like most group benefit programs, benefit programs offered by MetLife and its affiliates contain certain exclusions, exceptions, reductions, limitations, waiting periods and terms for keeping them in force. Please contact MetLife or your plan administrator for costs and complete details.</a:t>
            </a:r>
            <a:r>
              <a:rPr lang="en-US" dirty="0"/>
              <a:t>	</a:t>
            </a:r>
          </a:p>
        </p:txBody>
      </p:sp>
      <p:sp>
        <p:nvSpPr>
          <p:cNvPr id="13" name="ADMASTER-STAMP!L4433796[exp0527][All States and][No Territories]">
            <a:extLst>
              <a:ext uri="{FF2B5EF4-FFF2-40B4-BE49-F238E27FC236}">
                <a16:creationId xmlns:a16="http://schemas.microsoft.com/office/drawing/2014/main" id="{70BCCA3D-6361-9DEF-A2A3-DD26AEBA805C}"/>
              </a:ext>
            </a:extLst>
          </p:cNvPr>
          <p:cNvSpPr txBox="1"/>
          <p:nvPr/>
        </p:nvSpPr>
        <p:spPr>
          <a:xfrm>
            <a:off x="457200" y="9753600"/>
            <a:ext cx="3810000" cy="124142"/>
          </a:xfrm>
          <a:prstGeom prst="rect">
            <a:avLst/>
          </a:prstGeom>
        </p:spPr>
        <p:txBody>
          <a:bodyPr lIns="0" tIns="0" rIns="0" bIns="0" rtlCol="0" anchor="t" anchorCtr="0">
            <a:noAutofit/>
          </a:bodyPr>
          <a:lstStyle/>
          <a:p>
            <a:pPr algn="l">
              <a:defRPr/>
            </a:pPr>
            <a:r>
              <a:rPr lang="en-US" sz="600" b="0" i="0">
                <a:solidFill>
                  <a:srgbClr val="000000"/>
                </a:solidFill>
                <a:latin typeface="Courier"/>
              </a:rPr>
              <a:t>L4433796[exp0527][All States and][No Territories]</a:t>
            </a:r>
            <a:endParaRPr lang="en-US"/>
          </a:p>
        </p:txBody>
      </p:sp>
      <p:pic>
        <p:nvPicPr>
          <p:cNvPr id="14" name="Picture 13">
            <a:extLst>
              <a:ext uri="{FF2B5EF4-FFF2-40B4-BE49-F238E27FC236}">
                <a16:creationId xmlns:a16="http://schemas.microsoft.com/office/drawing/2014/main" id="{CBCF88BC-58FA-5A66-AB70-A8A02B2BFB0F}"/>
              </a:ext>
            </a:extLst>
          </p:cNvPr>
          <p:cNvPicPr>
            <a:picLocks noChangeAspect="1"/>
          </p:cNvPicPr>
          <p:nvPr/>
        </p:nvPicPr>
        <p:blipFill>
          <a:blip r:embed="rId7"/>
          <a:stretch>
            <a:fillRect/>
          </a:stretch>
        </p:blipFill>
        <p:spPr>
          <a:xfrm>
            <a:off x="457199" y="9450510"/>
            <a:ext cx="1118489" cy="210491"/>
          </a:xfrm>
          <a:prstGeom prst="rect">
            <a:avLst/>
          </a:prstGeom>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2"/>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roduct Overview Slipsheet">
  <a:themeElements>
    <a:clrScheme name="ML 2021">
      <a:dk1>
        <a:sysClr val="windowText" lastClr="000000"/>
      </a:dk1>
      <a:lt1>
        <a:sysClr val="window" lastClr="FFFFFF"/>
      </a:lt1>
      <a:dk2>
        <a:srgbClr val="A7A8AA"/>
      </a:dk2>
      <a:lt2>
        <a:srgbClr val="D9D9D6"/>
      </a:lt2>
      <a:accent1>
        <a:srgbClr val="0090DA"/>
      </a:accent1>
      <a:accent2>
        <a:srgbClr val="A4CE4E"/>
      </a:accent2>
      <a:accent3>
        <a:srgbClr val="00ACA0"/>
      </a:accent3>
      <a:accent4>
        <a:srgbClr val="0061A0"/>
      </a:accent4>
      <a:accent5>
        <a:srgbClr val="5F259F"/>
      </a:accent5>
      <a:accent6>
        <a:srgbClr val="DB0A5B"/>
      </a:accent6>
      <a:hlink>
        <a:srgbClr val="0061A0"/>
      </a:hlink>
      <a:folHlink>
        <a:srgbClr val="A7A8A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0" tIns="0" rIns="0" bIns="0" rtlCol="0">
        <a:spAutoFit/>
      </a:bodyPr>
      <a:lstStyle>
        <a:defPPr algn="l">
          <a:defRPr sz="10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VariableList UniqueId="cf706fec-ace2-4d31-bd99-001d724ea2fa" Name="Computed" ContentType="XML" MajorVersion="0" MinorVersion="1" isLocalCopy="False" IsBaseObject="False" DataSourceId="796bbe49-a028-4274-b8a4-1e3e87dc0383" DataSourceMajorVersion="0" DataSourceMinorVersion="1"/>
</file>

<file path=customXml/item10.xml><?xml version="1.0" encoding="utf-8"?>
<VariableListDefinition name="Computed" displayName="Computed" id="cf706fec-ace2-4d31-bd99-001d724ea2fa" isdomainofvalue="False" dataSourceId="796bbe49-a028-4274-b8a4-1e3e87dc0383"/>
</file>

<file path=customXml/item2.xml><?xml version="1.0" encoding="utf-8"?>
<ct:contentTypeSchema xmlns:ct="http://schemas.microsoft.com/office/2006/metadata/contentType" xmlns:ma="http://schemas.microsoft.com/office/2006/metadata/properties/metaAttributes" ct:_="" ma:_="" ma:contentTypeName="Document" ma:contentTypeID="0x010100B533D2980111BD48BB8BA3140BB5B890" ma:contentTypeVersion="14" ma:contentTypeDescription="Create a new document." ma:contentTypeScope="" ma:versionID="a7a0cd952d9a174cc23fa38e7ccc9068">
  <xsd:schema xmlns:xsd="http://www.w3.org/2001/XMLSchema" xmlns:xs="http://www.w3.org/2001/XMLSchema" xmlns:p="http://schemas.microsoft.com/office/2006/metadata/properties" xmlns:ns2="9cdc58fe-a556-4874-96c6-691234251148" xmlns:ns3="5eacba6f-7267-46fd-9f3b-0cb0a8be5eda" targetNamespace="http://schemas.microsoft.com/office/2006/metadata/properties" ma:root="true" ma:fieldsID="ef62e9ee70735a95d40a408c05ec8b4d" ns2:_="" ns3:_="">
    <xsd:import namespace="9cdc58fe-a556-4874-96c6-691234251148"/>
    <xsd:import namespace="5eacba6f-7267-46fd-9f3b-0cb0a8be5ed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2:MediaServiceDateTaken" minOccurs="0"/>
                <xsd:element ref="ns2:MediaServiceObjectDetectorVersions" minOccurs="0"/>
                <xsd:element ref="ns2:MediaServiceOCR"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dc58fe-a556-4874-96c6-6912342511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5af0f96-557c-40e5-b74f-4de88d247c44"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eacba6f-7267-46fd-9f3b-0cb0a8be5eda"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VariableList UniqueId="9d833237-6d89-4dad-a4f8-0bedfcd8d123" Name="AD_HOC" ContentType="XML" MajorVersion="0" MinorVersion="1" isLocalCopy="False" IsBaseObject="False" DataSourceId="ca5a77ad-81f9-45ca-ab99-cde50f7bc4bf" DataSourceMajorVersion="0" DataSourceMinorVersion="1"/>
</file>

<file path=customXml/item5.xml><?xml version="1.0" encoding="utf-8"?>
<VariableListDefinition name="AD_HOC" displayName="AD_HOC" id="9d833237-6d89-4dad-a4f8-0bedfcd8d123" isdomainofvalue="False" dataSourceId="ca5a77ad-81f9-45ca-ab99-cde50f7bc4bf"/>
</file>

<file path=customXml/item6.xml><?xml version="1.0" encoding="utf-8"?>
<VariableList UniqueId="b7a6c547-bfdc-4613-b636-8336ae107898" Name="System" ContentType="XML" MajorVersion="0" MinorVersion="1" isLocalCopy="False" IsBaseObject="False" DataSourceId="aa4042ad-b9b9-412c-8ea8-ba96fb1983b0" DataSourceMajorVersion="0" DataSourceMinorVersion="1"/>
</file>

<file path=customXml/item7.xml><?xml version="1.0" encoding="utf-8"?>
<VariableListDefinition name="System" displayName="System" id="b7a6c547-bfdc-4613-b636-8336ae107898" isdomainofvalue="False" dataSourceId="aa4042ad-b9b9-412c-8ea8-ba96fb1983b0"/>
</file>

<file path=customXml/item8.xml><?xml version="1.0" encoding="utf-8"?>
<p:properties xmlns:p="http://schemas.microsoft.com/office/2006/metadata/properties" xmlns:xsi="http://www.w3.org/2001/XMLSchema-instance" xmlns:pc="http://schemas.microsoft.com/office/infopath/2007/PartnerControls">
  <documentManagement>
    <lcf76f155ced4ddcb4097134ff3c332f xmlns="9cdc58fe-a556-4874-96c6-691234251148">
      <Terms xmlns="http://schemas.microsoft.com/office/infopath/2007/PartnerControls"/>
    </lcf76f155ced4ddcb4097134ff3c332f>
  </documentManagement>
</p:properties>
</file>

<file path=customXml/item9.xml><?xml version="1.0" encoding="utf-8"?>
<AllExternalAdhocVariableMappings/>
</file>

<file path=customXml/itemProps1.xml><?xml version="1.0" encoding="utf-8"?>
<ds:datastoreItem xmlns:ds="http://schemas.openxmlformats.org/officeDocument/2006/customXml" ds:itemID="{69B3A08F-5F10-43BE-B464-4CF067B14922}">
  <ds:schemaRefs/>
</ds:datastoreItem>
</file>

<file path=customXml/itemProps10.xml><?xml version="1.0" encoding="utf-8"?>
<ds:datastoreItem xmlns:ds="http://schemas.openxmlformats.org/officeDocument/2006/customXml" ds:itemID="{019886E6-C132-4288-9167-7134313B8628}">
  <ds:schemaRefs/>
</ds:datastoreItem>
</file>

<file path=customXml/itemProps2.xml><?xml version="1.0" encoding="utf-8"?>
<ds:datastoreItem xmlns:ds="http://schemas.openxmlformats.org/officeDocument/2006/customXml" ds:itemID="{66042774-AE88-447E-8C85-4E627EBF80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dc58fe-a556-4874-96c6-691234251148"/>
    <ds:schemaRef ds:uri="5eacba6f-7267-46fd-9f3b-0cb0a8be5e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8A99D2-2FC2-4DC8-A38B-A0A457CF12EF}">
  <ds:schemaRefs>
    <ds:schemaRef ds:uri="http://schemas.microsoft.com/sharepoint/v3/contenttype/forms"/>
  </ds:schemaRefs>
</ds:datastoreItem>
</file>

<file path=customXml/itemProps4.xml><?xml version="1.0" encoding="utf-8"?>
<ds:datastoreItem xmlns:ds="http://schemas.openxmlformats.org/officeDocument/2006/customXml" ds:itemID="{4BCA4044-AEC6-42AC-9B1B-8C3742D70955}">
  <ds:schemaRefs/>
</ds:datastoreItem>
</file>

<file path=customXml/itemProps5.xml><?xml version="1.0" encoding="utf-8"?>
<ds:datastoreItem xmlns:ds="http://schemas.openxmlformats.org/officeDocument/2006/customXml" ds:itemID="{31871892-D1EB-4EA4-A40E-CA599DB2543D}">
  <ds:schemaRefs/>
</ds:datastoreItem>
</file>

<file path=customXml/itemProps6.xml><?xml version="1.0" encoding="utf-8"?>
<ds:datastoreItem xmlns:ds="http://schemas.openxmlformats.org/officeDocument/2006/customXml" ds:itemID="{5C69DD43-C1D6-47DB-B6FD-44E263AEAE9F}">
  <ds:schemaRefs/>
</ds:datastoreItem>
</file>

<file path=customXml/itemProps7.xml><?xml version="1.0" encoding="utf-8"?>
<ds:datastoreItem xmlns:ds="http://schemas.openxmlformats.org/officeDocument/2006/customXml" ds:itemID="{D08225E5-72AB-4F2F-9757-D5AD51E88015}">
  <ds:schemaRefs/>
</ds:datastoreItem>
</file>

<file path=customXml/itemProps8.xml><?xml version="1.0" encoding="utf-8"?>
<ds:datastoreItem xmlns:ds="http://schemas.openxmlformats.org/officeDocument/2006/customXml" ds:itemID="{FE990AE5-BF9C-4CCB-B45D-65DDF7B64CA3}">
  <ds:schemaRefs>
    <ds:schemaRef ds:uri="http://schemas.microsoft.com/office/2006/documentManagement/types"/>
    <ds:schemaRef ds:uri="http://purl.org/dc/elements/1.1/"/>
    <ds:schemaRef ds:uri="http://www.w3.org/XML/1998/namespace"/>
    <ds:schemaRef ds:uri="http://purl.org/dc/terms/"/>
    <ds:schemaRef ds:uri="http://schemas.microsoft.com/office/2006/metadata/properties"/>
    <ds:schemaRef ds:uri="http://schemas.microsoft.com/office/infopath/2007/PartnerControls"/>
    <ds:schemaRef ds:uri="http://schemas.openxmlformats.org/package/2006/metadata/core-properties"/>
    <ds:schemaRef ds:uri="62337cb1-c48c-4064-a658-d30ef29fd989"/>
    <ds:schemaRef ds:uri="5e68b112-ecba-43bf-a79d-71f8ef3b9ca4"/>
    <ds:schemaRef ds:uri="d18c1617-1ac8-4b22-9cef-b2ac240d88cb"/>
    <ds:schemaRef ds:uri="http://purl.org/dc/dcmitype/"/>
    <ds:schemaRef ds:uri="9cdc58fe-a556-4874-96c6-691234251148"/>
  </ds:schemaRefs>
</ds:datastoreItem>
</file>

<file path=customXml/itemProps9.xml><?xml version="1.0" encoding="utf-8"?>
<ds:datastoreItem xmlns:ds="http://schemas.openxmlformats.org/officeDocument/2006/customXml" ds:itemID="{67E89457-81B3-461C-8C9B-53DE6FB70B57}">
  <ds:schemaRefs/>
</ds:datastoreItem>
</file>

<file path=docProps/app.xml><?xml version="1.0" encoding="utf-8"?>
<Properties xmlns="http://schemas.openxmlformats.org/officeDocument/2006/extended-properties" xmlns:vt="http://schemas.openxmlformats.org/officeDocument/2006/docPropsVTypes">
  <Template>Office Theme</Template>
  <TotalTime>987</TotalTime>
  <Words>478</Words>
  <Application>Microsoft Office PowerPoint</Application>
  <PresentationFormat>Custom</PresentationFormat>
  <Paragraphs>20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vt:lpstr>
      <vt:lpstr>Georgia</vt:lpstr>
      <vt:lpstr>Product Overview Slipsheet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Lynn Butler Bradford</dc:creator>
  <cp:lastModifiedBy>Thomas, William</cp:lastModifiedBy>
  <cp:revision>119</cp:revision>
  <dcterms:created xsi:type="dcterms:W3CDTF">2021-03-15T20:34:38Z</dcterms:created>
  <dcterms:modified xsi:type="dcterms:W3CDTF">2026-07-13T15:39:29Z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B2562677-76A6-4BB6-AA93-B7AAE1DB77A4</vt:lpwstr>
  </property>
  <property fmtid="{D5CDD505-2E9C-101B-9397-08002B2CF9AE}" pid="3" name="ArticulatePath">
    <vt:lpwstr>Presentation1</vt:lpwstr>
  </property>
  <property fmtid="{D5CDD505-2E9C-101B-9397-08002B2CF9AE}" pid="4" name="ContentTypeId">
    <vt:lpwstr>0x010100B533D2980111BD48BB8BA3140BB5B890</vt:lpwstr>
  </property>
  <property fmtid="{D5CDD505-2E9C-101B-9397-08002B2CF9AE}" pid="5" name="pc3a60732cff4bd6a1032848edf6a57b">
    <vt:lpwstr/>
  </property>
  <property fmtid="{D5CDD505-2E9C-101B-9397-08002B2CF9AE}" pid="6" name="TaxKeywordTaxHTField">
    <vt:lpwstr/>
  </property>
  <property fmtid="{D5CDD505-2E9C-101B-9397-08002B2CF9AE}" pid="7" name="aa413b61045448e6bc230aa29a84eb0b">
    <vt:lpwstr/>
  </property>
  <property fmtid="{D5CDD505-2E9C-101B-9397-08002B2CF9AE}" pid="8" name="hae69c9a3b974f6ea09ed5059cd93782">
    <vt:lpwstr/>
  </property>
  <property fmtid="{D5CDD505-2E9C-101B-9397-08002B2CF9AE}" pid="9" name="o2a67a7f239d463099c84f831d9f71a7">
    <vt:lpwstr/>
  </property>
  <property fmtid="{D5CDD505-2E9C-101B-9397-08002B2CF9AE}" pid="10" name="TaxCatchAll">
    <vt:lpwstr/>
  </property>
  <property fmtid="{D5CDD505-2E9C-101B-9397-08002B2CF9AE}" pid="11" name="ML_LineOfBusiness">
    <vt:lpwstr/>
  </property>
  <property fmtid="{D5CDD505-2E9C-101B-9397-08002B2CF9AE}" pid="12" name="TaxKeyword">
    <vt:lpwstr/>
  </property>
  <property fmtid="{D5CDD505-2E9C-101B-9397-08002B2CF9AE}" pid="13" name="ML_Roles">
    <vt:lpwstr/>
  </property>
  <property fmtid="{D5CDD505-2E9C-101B-9397-08002B2CF9AE}" pid="14" name="ML_OfficeLocation">
    <vt:lpwstr/>
  </property>
  <property fmtid="{D5CDD505-2E9C-101B-9397-08002B2CF9AE}" pid="15" name="ML_Geography">
    <vt:lpwstr/>
  </property>
  <property fmtid="{D5CDD505-2E9C-101B-9397-08002B2CF9AE}" pid="16" name="MSIP_Label_f8a4e946-8729-44db-9533-8e74969be952_Enabled">
    <vt:lpwstr>true</vt:lpwstr>
  </property>
  <property fmtid="{D5CDD505-2E9C-101B-9397-08002B2CF9AE}" pid="17" name="MSIP_Label_f8a4e946-8729-44db-9533-8e74969be952_SetDate">
    <vt:lpwstr>2026-06-21T00:47:00Z</vt:lpwstr>
  </property>
  <property fmtid="{D5CDD505-2E9C-101B-9397-08002B2CF9AE}" pid="18" name="MSIP_Label_f8a4e946-8729-44db-9533-8e74969be952_Method">
    <vt:lpwstr>Standard</vt:lpwstr>
  </property>
  <property fmtid="{D5CDD505-2E9C-101B-9397-08002B2CF9AE}" pid="19" name="MSIP_Label_f8a4e946-8729-44db-9533-8e74969be952_Name">
    <vt:lpwstr>Restricted</vt:lpwstr>
  </property>
  <property fmtid="{D5CDD505-2E9C-101B-9397-08002B2CF9AE}" pid="20" name="MSIP_Label_f8a4e946-8729-44db-9533-8e74969be952_SiteId">
    <vt:lpwstr>ca56a4a5-e300-406a-98ff-7e36a0baac5b</vt:lpwstr>
  </property>
  <property fmtid="{D5CDD505-2E9C-101B-9397-08002B2CF9AE}" pid="21" name="MSIP_Label_f8a4e946-8729-44db-9533-8e74969be952_ActionId">
    <vt:lpwstr>f9aaf451-546f-46bb-8b09-21f748ab6f75</vt:lpwstr>
  </property>
  <property fmtid="{D5CDD505-2E9C-101B-9397-08002B2CF9AE}" pid="22" name="MSIP_Label_f8a4e946-8729-44db-9533-8e74969be952_ContentBits">
    <vt:lpwstr>0</vt:lpwstr>
  </property>
  <property fmtid="{D5CDD505-2E9C-101B-9397-08002B2CF9AE}" pid="23" name="MSIP_Label_f8a4e946-8729-44db-9533-8e74969be952_Tag">
    <vt:lpwstr>10, 3, 0, 1</vt:lpwstr>
  </property>
</Properties>
</file>