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4" r:id="rId10"/>
    <p:sldId id="266" r:id="rId11"/>
    <p:sldId id="273" r:id="rId12"/>
    <p:sldId id="268" r:id="rId13"/>
    <p:sldId id="270" r:id="rId14"/>
    <p:sldId id="267" r:id="rId15"/>
    <p:sldId id="269" r:id="rId16"/>
    <p:sldId id="271" r:id="rId17"/>
    <p:sldId id="274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102" autoAdjust="0"/>
    <p:restoredTop sz="94660"/>
  </p:normalViewPr>
  <p:slideViewPr>
    <p:cSldViewPr snapToGrid="0">
      <p:cViewPr varScale="1">
        <p:scale>
          <a:sx n="67" d="100"/>
          <a:sy n="67" d="100"/>
        </p:scale>
        <p:origin x="387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9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51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9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25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44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64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82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91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6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74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29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A706B-B4E5-4A77-B938-37EBF35E053E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9981C-DE6A-4863-B7E0-F9D9C17E61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1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9307" y="1325116"/>
            <a:ext cx="9144000" cy="754345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Jackson Wellness Resources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9307" y="2090792"/>
            <a:ext cx="9144000" cy="43191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Leader Toolkit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9674" y="3111948"/>
            <a:ext cx="7423265" cy="320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78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18130" b="16230"/>
          <a:stretch/>
        </p:blipFill>
        <p:spPr>
          <a:xfrm>
            <a:off x="6004285" y="1385455"/>
            <a:ext cx="2060619" cy="7065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5441" t="26516" r="37549" b="1427"/>
          <a:stretch/>
        </p:blipFill>
        <p:spPr>
          <a:xfrm>
            <a:off x="9996565" y="3983427"/>
            <a:ext cx="2119768" cy="26427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4285" y="2190870"/>
            <a:ext cx="3992280" cy="2550999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B3C99458-45AA-DF73-7D03-6EE2497F2DB6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Mental Health Benefit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B75276-E912-C947-7FAA-9393333E7B9A}"/>
              </a:ext>
            </a:extLst>
          </p:cNvPr>
          <p:cNvSpPr txBox="1"/>
          <p:nvPr/>
        </p:nvSpPr>
        <p:spPr>
          <a:xfrm>
            <a:off x="588355" y="1259074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2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</a:t>
            </a: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Works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2D58B7-9CC3-D666-0717-2D98BDE817A0}"/>
              </a:ext>
            </a:extLst>
          </p:cNvPr>
          <p:cNvSpPr txBox="1"/>
          <p:nvPr/>
        </p:nvSpPr>
        <p:spPr>
          <a:xfrm>
            <a:off x="619864" y="1728511"/>
            <a:ext cx="4925754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Perfect Fit: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Get therapist recommendations based on your needs and preferences, or browse detailed therapist profiles until you find someone you’re comfortable with. </a:t>
            </a:r>
          </a:p>
          <a:p>
            <a:pPr lvl="0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When and Where You Want: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an appointment in a few clicks, then meet your therapist anywhere you can connect to the web. 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 Better: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92 percent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Tava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clients report improved mental health after just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sessions. We’re confident you will, too. 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09975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1350" y="4849092"/>
            <a:ext cx="2474458" cy="12876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025" y="3279206"/>
            <a:ext cx="7600950" cy="285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01025" y="1193300"/>
            <a:ext cx="1113679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Eight</a:t>
            </a:r>
            <a:r>
              <a:rPr lang="en-US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-hour </a:t>
            </a:r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training course offered by the Jewish Community Service, free of cost for all </a:t>
            </a:r>
            <a:r>
              <a:rPr lang="en-US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Jackson employees</a:t>
            </a:r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Covers common signs </a:t>
            </a:r>
            <a:r>
              <a:rPr lang="en-US" sz="2000" dirty="0" smtClean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symptoms of mental health challenges, how to interact with a person in crisis, how to connect a person with help, among other topics.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F4120D-2FD4-ABC6-1F0F-CE7455CCFA29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</a:t>
            </a:r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First-Aide 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67692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60218" y="1397906"/>
            <a:ext cx="7758546" cy="2806204"/>
          </a:xfrm>
        </p:spPr>
        <p:txBody>
          <a:bodyPr>
            <a:no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Online Wellness Portal powered by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HealthyRoads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 Online Classes,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Resources, and Self-Management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Tools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Active &amp; Fit Program: Discounted Fitness Program Membership with access to more than 11,000 fitness centers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Weight Watchers Program with a discounted rate and reimbursement for eligible participants.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601" y="4204110"/>
            <a:ext cx="6140298" cy="1995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4464" y="2464829"/>
            <a:ext cx="2112996" cy="1289881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E48BDCD0-D46F-3601-F05C-F78A8751C2B1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AvMed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WellFluent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Living Program</a:t>
            </a:r>
          </a:p>
        </p:txBody>
      </p:sp>
    </p:spTree>
    <p:extLst>
      <p:ext uri="{BB962C8B-B14F-4D97-AF65-F5344CB8AC3E}">
        <p14:creationId xmlns:p14="http://schemas.microsoft.com/office/powerpoint/2010/main" val="1106613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297" y="5751729"/>
            <a:ext cx="4471658" cy="7548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9235" y="5526701"/>
            <a:ext cx="1605101" cy="97983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0" y="1170769"/>
            <a:ext cx="11610109" cy="446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Mental Health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Substance Disorders – Adult, Adolescent and Child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Outpatient treatments rendered in a residential treatment facility are limited to 60 days per year.  There are no limits on regular outpatient visits. As well as helpline, 24 hours a day, or visit liveandworkweel.com/recovery (available to family as well).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Medication Assisted Treatment (MAT)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Emotional Health Line 24/7: specialists will talk through concerns about: Family and relationships, financial stress, anxiety and depression, other emotional challenges.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Live and Work Well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24/7 access 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LiveandWorkWell.com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Search for a mental health provider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Find mental health providers who offer online counseling, called virtual visits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Get personalized support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Look up information about conditions, plus find screening tools, articles, videos, self-help programs and more resources</a:t>
            </a:r>
          </a:p>
          <a:p>
            <a:pPr lvl="1"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7E3CC00E-F8BA-1599-75BA-9C884D8E583E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Optum via </a:t>
            </a:r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AvMed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Behavioral Health</a:t>
            </a:r>
          </a:p>
        </p:txBody>
      </p:sp>
    </p:spTree>
    <p:extLst>
      <p:ext uri="{BB962C8B-B14F-4D97-AF65-F5344CB8AC3E}">
        <p14:creationId xmlns:p14="http://schemas.microsoft.com/office/powerpoint/2010/main" val="184538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50486" y="1293326"/>
            <a:ext cx="593684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All Jackson employees have free premium access to the Headspace application. </a:t>
            </a:r>
          </a:p>
          <a:p>
            <a:endParaRPr lang="en-U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Offering more than 1,000 hours of content designed to help manage stress &amp; anxiety, get more restful sleep, exercise mindfully, remain focused and more!</a:t>
            </a:r>
          </a:p>
          <a:p>
            <a:endParaRPr lang="en-US" sz="20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Also includes kid-friendly and healthy nutrition content.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816" y="1293326"/>
            <a:ext cx="4560494" cy="50524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45747" y="5551049"/>
            <a:ext cx="1031203" cy="10421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132" y="4623588"/>
            <a:ext cx="1823483" cy="1854922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217F6870-F056-6964-F521-FF1A20AD40E2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Headspace</a:t>
            </a:r>
          </a:p>
        </p:txBody>
      </p:sp>
    </p:spTree>
    <p:extLst>
      <p:ext uri="{BB962C8B-B14F-4D97-AF65-F5344CB8AC3E}">
        <p14:creationId xmlns:p14="http://schemas.microsoft.com/office/powerpoint/2010/main" val="3353540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6" y="2744507"/>
            <a:ext cx="8961115" cy="35721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284" y="1358529"/>
            <a:ext cx="94335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Employees can enjoy weekly virtual meditation or monthly virtual yoga.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Links found on JacksonBenefits.org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0388" b="14053"/>
          <a:stretch/>
        </p:blipFill>
        <p:spPr>
          <a:xfrm>
            <a:off x="9828845" y="5382597"/>
            <a:ext cx="2116827" cy="933254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1C7FDE24-2B01-BFBF-F9DB-537D0BBEFBC7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Kula for Karma</a:t>
            </a:r>
          </a:p>
        </p:txBody>
      </p:sp>
    </p:spTree>
    <p:extLst>
      <p:ext uri="{BB962C8B-B14F-4D97-AF65-F5344CB8AC3E}">
        <p14:creationId xmlns:p14="http://schemas.microsoft.com/office/powerpoint/2010/main" val="270112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9" y="2327829"/>
            <a:ext cx="60821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Jackson North: Room #202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Ryder Trauma: T448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Holtz: Tranquility Room # 7077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Lynn Rehab: 3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rd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Tranquility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Jackson South: 1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Floor, Old ID Badge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Jackson West: 4</a:t>
            </a:r>
            <a:r>
              <a:rPr lang="en-U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Floor Tranquility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Behavioral Health: Coming Soon!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AF9559A1-11EF-9951-D9B1-85C2B50380A7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Systemwide Zen Dens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C8D254-BFF1-3F7B-F4D7-7BCEB69F2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254" y="1970654"/>
            <a:ext cx="2887550" cy="296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9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218" y="1791787"/>
            <a:ext cx="6828557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Bringing Wellness to the Units! 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Wellness Wednesdays, third Wednesday of every month, hosting in unit chair massages in addition to EAP counselors for either group therapy or one on one sessions as desired.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045" y="1265280"/>
            <a:ext cx="2420043" cy="24907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37,700+ Counseling Stock Illustrations, Royalty-Free Vector Graphics &amp; Clip  Art - iStock | Counselor, Therapy, Family counsel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471" y="3756039"/>
            <a:ext cx="3115192" cy="24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37D1488E-6865-11D0-9BAA-A42F1D4CCCFF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Wellness on Wheels</a:t>
            </a:r>
          </a:p>
        </p:txBody>
      </p:sp>
    </p:spTree>
    <p:extLst>
      <p:ext uri="{BB962C8B-B14F-4D97-AF65-F5344CB8AC3E}">
        <p14:creationId xmlns:p14="http://schemas.microsoft.com/office/powerpoint/2010/main" val="3617577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0118"/>
            <a:ext cx="12282616" cy="6906039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20280" y="1774300"/>
            <a:ext cx="9674371" cy="166860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For more information, please contact your benefits team at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HR-Benefits@jhsmiami.org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786-466-2970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JacksonBenefits.org</a:t>
            </a:r>
            <a:endParaRPr lang="en-US" sz="28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60950" y="4469948"/>
            <a:ext cx="2193033" cy="166860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9593" y="4469948"/>
            <a:ext cx="1750742" cy="1890670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617010" y="4485719"/>
            <a:ext cx="1748330" cy="187489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FD654A5-8998-9F8D-8C88-ED6E7294451A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4242608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76387" y="226813"/>
            <a:ext cx="71620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Recognizing Distress Among Employees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83CA4-FC6C-85C9-9AEF-49030D7329A6}"/>
              </a:ext>
            </a:extLst>
          </p:cNvPr>
          <p:cNvSpPr txBox="1"/>
          <p:nvPr/>
        </p:nvSpPr>
        <p:spPr>
          <a:xfrm>
            <a:off x="563463" y="1256459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Signs of Distress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4E3A79-0D2D-17FA-EE84-96AE3EAD8A0E}"/>
              </a:ext>
            </a:extLst>
          </p:cNvPr>
          <p:cNvSpPr txBox="1"/>
          <p:nvPr/>
        </p:nvSpPr>
        <p:spPr>
          <a:xfrm>
            <a:off x="583783" y="1718124"/>
            <a:ext cx="394954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 seems different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performance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Concentration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9A34C0-EEE8-E934-FEC1-42C9AB5E59B7}"/>
              </a:ext>
            </a:extLst>
          </p:cNvPr>
          <p:cNvSpPr txBox="1"/>
          <p:nvPr/>
        </p:nvSpPr>
        <p:spPr>
          <a:xfrm>
            <a:off x="4442090" y="1845596"/>
            <a:ext cx="3949542" cy="6359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 Interfering with Daily Functioning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BB9F1-2C67-A2CA-94D0-78A14EFE2A24}"/>
              </a:ext>
            </a:extLst>
          </p:cNvPr>
          <p:cNvSpPr txBox="1"/>
          <p:nvPr/>
        </p:nvSpPr>
        <p:spPr>
          <a:xfrm>
            <a:off x="4442090" y="2697107"/>
            <a:ext cx="3949542" cy="839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Trouble completing daily tasks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Difficulty performing at work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Withdrawal from others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B312C27-6EBF-2C71-E342-6649379FF8E3}"/>
              </a:ext>
            </a:extLst>
          </p:cNvPr>
          <p:cNvSpPr txBox="1"/>
          <p:nvPr/>
        </p:nvSpPr>
        <p:spPr>
          <a:xfrm>
            <a:off x="8001567" y="3936447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Crisis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5DE67C-B1C2-9679-DFFA-EE3B503180D5}"/>
              </a:ext>
            </a:extLst>
          </p:cNvPr>
          <p:cNvSpPr txBox="1"/>
          <p:nvPr/>
        </p:nvSpPr>
        <p:spPr>
          <a:xfrm>
            <a:off x="8001567" y="4367334"/>
            <a:ext cx="3949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Behavior that puts the person or others in danger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Overdose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Threat of suicide</a:t>
            </a:r>
          </a:p>
          <a:p>
            <a:pPr marL="342900" lvl="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Inability to care for others who may depend on him or her</a:t>
            </a:r>
          </a:p>
        </p:txBody>
      </p:sp>
    </p:spTree>
    <p:extLst>
      <p:ext uri="{BB962C8B-B14F-4D97-AF65-F5344CB8AC3E}">
        <p14:creationId xmlns:p14="http://schemas.microsoft.com/office/powerpoint/2010/main" val="1409493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859"/>
          <a:stretch/>
        </p:blipFill>
        <p:spPr>
          <a:xfrm>
            <a:off x="7654985" y="1366444"/>
            <a:ext cx="3871996" cy="45633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019" y="5088349"/>
            <a:ext cx="63453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some of those resources?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5DE6B6-BDEE-A8E8-E18B-BFC96FDAAD0A}"/>
              </a:ext>
            </a:extLst>
          </p:cNvPr>
          <p:cNvSpPr/>
          <p:nvPr/>
        </p:nvSpPr>
        <p:spPr>
          <a:xfrm>
            <a:off x="276387" y="226813"/>
            <a:ext cx="39485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to “CARE”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8CB98-0F24-22BE-37C0-8F1D8C99B695}"/>
              </a:ext>
            </a:extLst>
          </p:cNvPr>
          <p:cNvSpPr txBox="1"/>
          <p:nvPr/>
        </p:nvSpPr>
        <p:spPr>
          <a:xfrm>
            <a:off x="665018" y="1979801"/>
            <a:ext cx="41702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Consider the signs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Ask to talk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Refer to resources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Engage in follow-up</a:t>
            </a:r>
          </a:p>
        </p:txBody>
      </p:sp>
    </p:spTree>
    <p:extLst>
      <p:ext uri="{BB962C8B-B14F-4D97-AF65-F5344CB8AC3E}">
        <p14:creationId xmlns:p14="http://schemas.microsoft.com/office/powerpoint/2010/main" val="4171513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5139"/>
          <a:stretch/>
        </p:blipFill>
        <p:spPr>
          <a:xfrm>
            <a:off x="7564582" y="1210966"/>
            <a:ext cx="4253345" cy="5152166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374073" y="236254"/>
            <a:ext cx="7641292" cy="431917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Assistance Program - EAP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1C2E407-203E-5A1A-F5F2-F8CB3F5619C1}"/>
              </a:ext>
            </a:extLst>
          </p:cNvPr>
          <p:cNvSpPr txBox="1"/>
          <p:nvPr/>
        </p:nvSpPr>
        <p:spPr>
          <a:xfrm>
            <a:off x="374072" y="1662544"/>
            <a:ext cx="672582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What is Resources for Living?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starting place for addressing personal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cost-free avenue of assistance to support a healthy workplace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Includes access to counseling services,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work-life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services such as childcare referrals, legal, and financial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services,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Services are confidential and are not shared with your employer. There are certain required-by-law exceptions: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 caller reports any knowledge or suspicion of child or elder abuse or neglect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If a caller threatens to harm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themselves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 others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When the caller signs a release of information granting permission to divulge certain information</a:t>
            </a:r>
          </a:p>
        </p:txBody>
      </p:sp>
    </p:spTree>
    <p:extLst>
      <p:ext uri="{BB962C8B-B14F-4D97-AF65-F5344CB8AC3E}">
        <p14:creationId xmlns:p14="http://schemas.microsoft.com/office/powerpoint/2010/main" val="915950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7797" y="1221968"/>
            <a:ext cx="4518663" cy="4929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860" y="4708420"/>
            <a:ext cx="4702169" cy="1588788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A69A677C-FD1B-B8DA-1955-2FECB125A508}"/>
              </a:ext>
            </a:extLst>
          </p:cNvPr>
          <p:cNvSpPr txBox="1">
            <a:spLocks/>
          </p:cNvSpPr>
          <p:nvPr/>
        </p:nvSpPr>
        <p:spPr>
          <a:xfrm>
            <a:off x="304800" y="253194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Assistance Program - EAP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7E4543-D3C5-9EE6-034E-8AD9F02008F5}"/>
              </a:ext>
            </a:extLst>
          </p:cNvPr>
          <p:cNvSpPr txBox="1"/>
          <p:nvPr/>
        </p:nvSpPr>
        <p:spPr>
          <a:xfrm>
            <a:off x="421977" y="1388715"/>
            <a:ext cx="5674023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Eligibility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Who’s eligible?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You (first day of hire)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Anyone in your household (regardless of their relationship to you, age, or health insurance coverage)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Dependents up to age 26 whether or not they live at home</a:t>
            </a:r>
          </a:p>
        </p:txBody>
      </p:sp>
    </p:spTree>
    <p:extLst>
      <p:ext uri="{BB962C8B-B14F-4D97-AF65-F5344CB8AC3E}">
        <p14:creationId xmlns:p14="http://schemas.microsoft.com/office/powerpoint/2010/main" val="228208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8B9CBF3B-379E-2D95-FBA9-9980C73C9C8E}"/>
              </a:ext>
            </a:extLst>
          </p:cNvPr>
          <p:cNvSpPr txBox="1">
            <a:spLocks/>
          </p:cNvSpPr>
          <p:nvPr/>
        </p:nvSpPr>
        <p:spPr>
          <a:xfrm>
            <a:off x="360218" y="293891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Assistance Program - EAP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DD146D-680E-00EE-0182-602287225DF4}"/>
              </a:ext>
            </a:extLst>
          </p:cNvPr>
          <p:cNvSpPr txBox="1"/>
          <p:nvPr/>
        </p:nvSpPr>
        <p:spPr>
          <a:xfrm>
            <a:off x="360218" y="1211428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and Relationships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94387B-86FC-8C3E-3B5A-2A9D69EA81E0}"/>
              </a:ext>
            </a:extLst>
          </p:cNvPr>
          <p:cNvSpPr txBox="1"/>
          <p:nvPr/>
        </p:nvSpPr>
        <p:spPr>
          <a:xfrm>
            <a:off x="380538" y="1673093"/>
            <a:ext cx="3949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Parenting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Relationships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Aging adults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Balancing work and family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life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50CBFE-1024-D91E-5738-137E569FE990}"/>
              </a:ext>
            </a:extLst>
          </p:cNvPr>
          <p:cNvSpPr txBox="1"/>
          <p:nvPr/>
        </p:nvSpPr>
        <p:spPr>
          <a:xfrm>
            <a:off x="339897" y="3776891"/>
            <a:ext cx="420439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and Addictions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AE68-C148-4DB9-7F44-51C019CDC35B}"/>
              </a:ext>
            </a:extLst>
          </p:cNvPr>
          <p:cNvSpPr txBox="1"/>
          <p:nvPr/>
        </p:nvSpPr>
        <p:spPr>
          <a:xfrm>
            <a:off x="360218" y="4238556"/>
            <a:ext cx="3949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Depression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Suicide prevention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Addictions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health awareness and conditions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Mental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 </a:t>
            </a: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59DB22-C526-FF2C-9348-F167B2BB1696}"/>
              </a:ext>
            </a:extLst>
          </p:cNvPr>
          <p:cNvSpPr txBox="1"/>
          <p:nvPr/>
        </p:nvSpPr>
        <p:spPr>
          <a:xfrm>
            <a:off x="4564610" y="1211428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 Centers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D28B21-8620-053F-C8A9-3FEDE08C55E6}"/>
              </a:ext>
            </a:extLst>
          </p:cNvPr>
          <p:cNvSpPr txBox="1"/>
          <p:nvPr/>
        </p:nvSpPr>
        <p:spPr>
          <a:xfrm>
            <a:off x="4584930" y="1673093"/>
            <a:ext cx="394954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 and disaster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Staying healthy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Nutrition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Self-improvement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Trauma, grief, and loss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DFF5C4-00E7-A396-A5D8-8972EDC1C19A}"/>
              </a:ext>
            </a:extLst>
          </p:cNvPr>
          <p:cNvSpPr txBox="1"/>
          <p:nvPr/>
        </p:nvSpPr>
        <p:spPr>
          <a:xfrm>
            <a:off x="8242458" y="1211428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and Workplace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D65B451-4270-70F7-74F2-17AD6133968F}"/>
              </a:ext>
            </a:extLst>
          </p:cNvPr>
          <p:cNvSpPr txBox="1"/>
          <p:nvPr/>
        </p:nvSpPr>
        <p:spPr>
          <a:xfrm>
            <a:off x="8262778" y="1673093"/>
            <a:ext cx="39495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Dealing with tough situations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Handling change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Helping your coworkers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Navigating career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resources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Manager services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7041FF-F081-5B75-9742-AC56B3A8320C}"/>
              </a:ext>
            </a:extLst>
          </p:cNvPr>
          <p:cNvSpPr txBox="1"/>
          <p:nvPr/>
        </p:nvSpPr>
        <p:spPr>
          <a:xfrm>
            <a:off x="8242458" y="3919862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1F0749-DE37-2720-F8F5-62F38529C22E}"/>
              </a:ext>
            </a:extLst>
          </p:cNvPr>
          <p:cNvSpPr txBox="1"/>
          <p:nvPr/>
        </p:nvSpPr>
        <p:spPr>
          <a:xfrm>
            <a:off x="8262778" y="4381527"/>
            <a:ext cx="394954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Monthly features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library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resources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support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in on you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96D34A-C7AC-88CB-D1F8-277022D3521C}"/>
              </a:ext>
            </a:extLst>
          </p:cNvPr>
          <p:cNvSpPr txBox="1"/>
          <p:nvPr/>
        </p:nvSpPr>
        <p:spPr>
          <a:xfrm>
            <a:off x="4584930" y="4135305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B834A3-D29C-AAA7-43AD-B25F4AD08362}"/>
              </a:ext>
            </a:extLst>
          </p:cNvPr>
          <p:cNvSpPr txBox="1"/>
          <p:nvPr/>
        </p:nvSpPr>
        <p:spPr>
          <a:xfrm>
            <a:off x="4605250" y="4596970"/>
            <a:ext cx="3949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your benefits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Emotional </a:t>
            </a:r>
            <a:r>
              <a:rPr lang="en-US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and financial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Daily life assistance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227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7210" y="2403988"/>
            <a:ext cx="4144834" cy="2524730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D506FE8E-2CF4-712E-2140-8739EF9969C8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Assistance Program - EAP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124FA0-DE57-7AD4-2A80-D5FE6805883F}"/>
              </a:ext>
            </a:extLst>
          </p:cNvPr>
          <p:cNvSpPr txBox="1"/>
          <p:nvPr/>
        </p:nvSpPr>
        <p:spPr>
          <a:xfrm>
            <a:off x="549956" y="1665805"/>
            <a:ext cx="5674023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Resource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Unlimited telephonic consultation with the Organizational Risk Management Center (ORMC). Speak to a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clinically licensed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management consultant for employee and workplace concerns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Performance issues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Substance misuse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Policy violations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Harassment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Mergers, layoffs, acquisitions, and more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and education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Conflict resolution and mediation services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Crisis support</a:t>
            </a:r>
          </a:p>
        </p:txBody>
      </p:sp>
    </p:spTree>
    <p:extLst>
      <p:ext uri="{BB962C8B-B14F-4D97-AF65-F5344CB8AC3E}">
        <p14:creationId xmlns:p14="http://schemas.microsoft.com/office/powerpoint/2010/main" val="4198962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022" t="42822" r="26642"/>
          <a:stretch/>
        </p:blipFill>
        <p:spPr>
          <a:xfrm>
            <a:off x="6317673" y="3429000"/>
            <a:ext cx="5264727" cy="277033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08F110E-2253-DF96-10AF-F4F1D9452D11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Assistance Program - EAP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335F1D-925D-FE74-2C69-7E8030A46882}"/>
              </a:ext>
            </a:extLst>
          </p:cNvPr>
          <p:cNvSpPr txBox="1"/>
          <p:nvPr/>
        </p:nvSpPr>
        <p:spPr>
          <a:xfrm>
            <a:off x="609600" y="1347150"/>
            <a:ext cx="5674023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How to Spot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Troubled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Employees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Lateness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Absenteeism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Poor concentration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Decreased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Unusual behavior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Increased mistakes and/or accidents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Friction with co-workers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Difficulty learning from mistakes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Excessive time on phone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Negative attitude</a:t>
            </a:r>
          </a:p>
        </p:txBody>
      </p:sp>
    </p:spTree>
    <p:extLst>
      <p:ext uri="{BB962C8B-B14F-4D97-AF65-F5344CB8AC3E}">
        <p14:creationId xmlns:p14="http://schemas.microsoft.com/office/powerpoint/2010/main" val="2574425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E803CB-6EB3-970C-036D-B5BE65B5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-1805"/>
            <a:ext cx="12282616" cy="69060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23FE729B-763F-34EC-F794-C19E6CAB6E33}"/>
              </a:ext>
            </a:extLst>
          </p:cNvPr>
          <p:cNvSpPr txBox="1">
            <a:spLocks/>
          </p:cNvSpPr>
          <p:nvPr/>
        </p:nvSpPr>
        <p:spPr>
          <a:xfrm>
            <a:off x="360218" y="248520"/>
            <a:ext cx="7641292" cy="43191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Employee Assistance Program - EAP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268D88-3E03-C7D8-E90F-00BF55632815}"/>
              </a:ext>
            </a:extLst>
          </p:cNvPr>
          <p:cNvSpPr txBox="1"/>
          <p:nvPr/>
        </p:nvSpPr>
        <p:spPr>
          <a:xfrm>
            <a:off x="588355" y="1259074"/>
            <a:ext cx="394954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Suggesting Our Services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4306C1-75B0-FAD3-0249-01A87097024C}"/>
              </a:ext>
            </a:extLst>
          </p:cNvPr>
          <p:cNvSpPr txBox="1"/>
          <p:nvPr/>
        </p:nvSpPr>
        <p:spPr>
          <a:xfrm>
            <a:off x="619864" y="1728511"/>
            <a:ext cx="492575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Suggest your employee call us when: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become aware of an employee’s personal issue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job performance concerns exit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want to offer proactive support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 employees with our contact information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release of information is signed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receive no communication regarding employee follow-up for treatment</a:t>
            </a: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9691AF-DDF2-9C79-C572-B45E160EF486}"/>
              </a:ext>
            </a:extLst>
          </p:cNvPr>
          <p:cNvSpPr txBox="1"/>
          <p:nvPr/>
        </p:nvSpPr>
        <p:spPr>
          <a:xfrm>
            <a:off x="6646383" y="1259074"/>
            <a:ext cx="469309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2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a Management Referral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311036-6DE3-EADF-FA42-5F4299F6D7A5}"/>
              </a:ext>
            </a:extLst>
          </p:cNvPr>
          <p:cNvSpPr txBox="1"/>
          <p:nvPr/>
        </p:nvSpPr>
        <p:spPr>
          <a:xfrm>
            <a:off x="6646383" y="1728511"/>
            <a:ext cx="4925754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 management referral when: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employee has performance issues or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employee’s behavior creates risk or liability for your organization</a:t>
            </a: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process: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to consult with an MRC to determine how to proceed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 with the employee and signa. HIPAA release of information that you return to the MRC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Get follow-up information, which may include employee’s level of participation and attendance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endParaRPr lang="en-US" sz="2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83448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1443</TotalTime>
  <Words>1068</Words>
  <Application>Microsoft Office PowerPoint</Application>
  <PresentationFormat>Widescreen</PresentationFormat>
  <Paragraphs>189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Jackson Wellness Resources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Jackson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Cespedes, Karen</dc:creator>
  <cp:lastModifiedBy>Chavarria, Karina</cp:lastModifiedBy>
  <cp:revision>34</cp:revision>
  <dcterms:created xsi:type="dcterms:W3CDTF">2024-02-15T22:17:39Z</dcterms:created>
  <dcterms:modified xsi:type="dcterms:W3CDTF">2024-04-18T16:52:40Z</dcterms:modified>
</cp:coreProperties>
</file>